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93" r:id="rId2"/>
    <p:sldId id="315" r:id="rId3"/>
    <p:sldId id="314" r:id="rId4"/>
    <p:sldId id="317" r:id="rId5"/>
    <p:sldId id="329" r:id="rId6"/>
    <p:sldId id="330" r:id="rId7"/>
    <p:sldId id="331" r:id="rId8"/>
    <p:sldId id="320" r:id="rId9"/>
    <p:sldId id="332" r:id="rId10"/>
    <p:sldId id="323" r:id="rId11"/>
    <p:sldId id="322" r:id="rId12"/>
    <p:sldId id="324" r:id="rId13"/>
    <p:sldId id="321" r:id="rId14"/>
    <p:sldId id="325" r:id="rId15"/>
    <p:sldId id="302" r:id="rId16"/>
    <p:sldId id="304" r:id="rId17"/>
    <p:sldId id="326" r:id="rId18"/>
    <p:sldId id="328" r:id="rId19"/>
    <p:sldId id="327" r:id="rId20"/>
    <p:sldId id="311" r:id="rId21"/>
    <p:sldId id="312" r:id="rId22"/>
    <p:sldId id="258" r:id="rId23"/>
    <p:sldId id="278" r:id="rId24"/>
    <p:sldId id="271" r:id="rId25"/>
    <p:sldId id="286" r:id="rId26"/>
    <p:sldId id="309" r:id="rId27"/>
    <p:sldId id="310"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8" autoAdjust="0"/>
    <p:restoredTop sz="94660"/>
  </p:normalViewPr>
  <p:slideViewPr>
    <p:cSldViewPr snapToGrid="0" showGuides="1">
      <p:cViewPr>
        <p:scale>
          <a:sx n="150" d="100"/>
          <a:sy n="150" d="100"/>
        </p:scale>
        <p:origin x="996" y="456"/>
      </p:cViewPr>
      <p:guideLst>
        <p:guide orient="horz" pos="189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2025/10/21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2025/10/21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l="30740" t="25204" r="13146" b="53685"/>
          <a:stretch>
            <a:fillRect/>
          </a:stretch>
        </p:blipFill>
        <p:spPr>
          <a:xfrm>
            <a:off x="7988300" y="45720"/>
            <a:ext cx="4041775" cy="855345"/>
          </a:xfrm>
          <a:prstGeom prst="rect">
            <a:avLst/>
          </a:prstGeom>
        </p:spPr>
      </p:pic>
      <p:sp>
        <p:nvSpPr>
          <p:cNvPr id="10" name="Text Placeholder 9"/>
          <p:cNvSpPr>
            <a:spLocks noGrp="1"/>
          </p:cNvSpPr>
          <p:nvPr>
            <p:ph type="body" sz="quarter" idx="10" hasCustomPrompt="1"/>
          </p:nvPr>
        </p:nvSpPr>
        <p:spPr>
          <a:xfrm>
            <a:off x="2708889" y="2338159"/>
            <a:ext cx="6773244" cy="1019775"/>
          </a:xfrm>
          <a:prstGeom prst="rect">
            <a:avLst/>
          </a:prstGeom>
          <a:noFill/>
          <a:ln>
            <a:noFill/>
          </a:ln>
        </p:spPr>
        <p:txBody>
          <a:bodyPr>
            <a:normAutofit/>
          </a:bodyPr>
          <a:lstStyle>
            <a:lvl1pPr marL="0" indent="0" algn="ctr">
              <a:buNone/>
              <a:defRPr sz="6000" b="0" cap="none" spc="0">
                <a:ln w="0"/>
                <a:solidFill>
                  <a:srgbClr val="B11117"/>
                </a:solidFill>
                <a:effectLst>
                  <a:outerShdw blurRad="38100" dist="19050" dir="2700000" algn="tl" rotWithShape="0">
                    <a:schemeClr val="dk1">
                      <a:alpha val="40000"/>
                    </a:schemeClr>
                  </a:outerShdw>
                </a:effectLst>
              </a:defRPr>
            </a:lvl1pPr>
          </a:lstStyle>
          <a:p>
            <a:r>
              <a:rPr lang="en-US" b="1" dirty="0"/>
              <a:t>Presentation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2025/10/21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2025/10/21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2025/10/21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2025/10/21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2025/10/21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2025/10/21</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0" Type="http://schemas.openxmlformats.org/officeDocument/2006/relationships/image" Target="../media/image18.png"/><Relationship Id="rId4" Type="http://schemas.openxmlformats.org/officeDocument/2006/relationships/image" Target="../media/image120.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79.xml"/><Relationship Id="rId6" Type="http://schemas.openxmlformats.org/officeDocument/2006/relationships/image" Target="../media/image23.png"/><Relationship Id="rId11" Type="http://schemas.openxmlformats.org/officeDocument/2006/relationships/image" Target="../media/image18.png"/><Relationship Id="rId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2.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3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30.png"/><Relationship Id="rId5" Type="http://schemas.openxmlformats.org/officeDocument/2006/relationships/tags" Target="../tags/tag85.xml"/><Relationship Id="rId10" Type="http://schemas.openxmlformats.org/officeDocument/2006/relationships/image" Target="../media/image29.png"/><Relationship Id="rId4" Type="http://schemas.openxmlformats.org/officeDocument/2006/relationships/tags" Target="../tags/tag84.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wmf"/><Relationship Id="rId2" Type="http://schemas.openxmlformats.org/officeDocument/2006/relationships/slideLayout" Target="../slideLayouts/slideLayout1.xml"/><Relationship Id="rId1" Type="http://schemas.openxmlformats.org/officeDocument/2006/relationships/tags" Target="../tags/tag92.xml"/><Relationship Id="rId6" Type="http://schemas.openxmlformats.org/officeDocument/2006/relationships/oleObject" Target="../embeddings/oleObject3.bin"/><Relationship Id="rId11" Type="http://schemas.openxmlformats.org/officeDocument/2006/relationships/image" Target="../media/image42.png"/><Relationship Id="rId5" Type="http://schemas.openxmlformats.org/officeDocument/2006/relationships/image" Target="../media/image38.wmf"/><Relationship Id="rId10" Type="http://schemas.openxmlformats.org/officeDocument/2006/relationships/image" Target="../media/image41.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image" Target="../media/image46.svg"/><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image" Target="../media/image45.pn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49.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44.sv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image" Target="../media/image43.png"/><Relationship Id="rId28" Type="http://schemas.openxmlformats.org/officeDocument/2006/relationships/image" Target="../media/image48.svg"/><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slideLayout" Target="../slideLayouts/slideLayout1.xml"/><Relationship Id="rId27" Type="http://schemas.openxmlformats.org/officeDocument/2006/relationships/image" Target="../media/image47.png"/><Relationship Id="rId30" Type="http://schemas.openxmlformats.org/officeDocument/2006/relationships/image" Target="../media/image50.svg"/></Relationships>
</file>

<file path=ppt/slides/_rels/slide25.xml.rels><?xml version="1.0" encoding="UTF-8" standalone="yes"?>
<Relationships xmlns="http://schemas.openxmlformats.org/package/2006/relationships"><Relationship Id="rId26" Type="http://schemas.openxmlformats.org/officeDocument/2006/relationships/image" Target="../media/image51.svg"/><Relationship Id="rId21" Type="http://schemas.openxmlformats.org/officeDocument/2006/relationships/tags" Target="../tags/tag134.xml"/><Relationship Id="rId34" Type="http://schemas.openxmlformats.org/officeDocument/2006/relationships/image" Target="../media/image57.png"/><Relationship Id="rId42" Type="http://schemas.openxmlformats.org/officeDocument/2006/relationships/image" Target="../media/image65.png"/><Relationship Id="rId47" Type="http://schemas.openxmlformats.org/officeDocument/2006/relationships/image" Target="../media/image64.png"/><Relationship Id="rId50" Type="http://schemas.openxmlformats.org/officeDocument/2006/relationships/image" Target="../media/image67.svg"/><Relationship Id="rId55" Type="http://schemas.openxmlformats.org/officeDocument/2006/relationships/image" Target="../media/image77.png"/><Relationship Id="rId63" Type="http://schemas.openxmlformats.org/officeDocument/2006/relationships/image" Target="../media/image85.png"/><Relationship Id="rId7" Type="http://schemas.openxmlformats.org/officeDocument/2006/relationships/tags" Target="../tags/tag120.xml"/><Relationship Id="rId2" Type="http://schemas.openxmlformats.org/officeDocument/2006/relationships/tags" Target="../tags/tag115.xml"/><Relationship Id="rId16" Type="http://schemas.openxmlformats.org/officeDocument/2006/relationships/tags" Target="../tags/tag129.xml"/><Relationship Id="rId29" Type="http://schemas.openxmlformats.org/officeDocument/2006/relationships/image" Target="../media/image52.svg"/><Relationship Id="rId11" Type="http://schemas.openxmlformats.org/officeDocument/2006/relationships/tags" Target="../tags/tag124.xml"/><Relationship Id="rId24" Type="http://schemas.openxmlformats.org/officeDocument/2006/relationships/image" Target="../media/image51.png"/><Relationship Id="rId32" Type="http://schemas.openxmlformats.org/officeDocument/2006/relationships/image" Target="../media/image49.png"/><Relationship Id="rId37" Type="http://schemas.openxmlformats.org/officeDocument/2006/relationships/image" Target="../media/image60.png"/><Relationship Id="rId40" Type="http://schemas.openxmlformats.org/officeDocument/2006/relationships/image" Target="../media/image61.png"/><Relationship Id="rId45" Type="http://schemas.openxmlformats.org/officeDocument/2006/relationships/image" Target="../media/image67.png"/><Relationship Id="rId53" Type="http://schemas.openxmlformats.org/officeDocument/2006/relationships/image" Target="../media/image71.png"/><Relationship Id="rId58" Type="http://schemas.openxmlformats.org/officeDocument/2006/relationships/image" Target="../media/image80.png"/><Relationship Id="rId5" Type="http://schemas.openxmlformats.org/officeDocument/2006/relationships/tags" Target="../tags/tag118.xml"/><Relationship Id="rId61" Type="http://schemas.openxmlformats.org/officeDocument/2006/relationships/image" Target="../media/image83.png"/><Relationship Id="rId19" Type="http://schemas.openxmlformats.org/officeDocument/2006/relationships/tags" Target="../tags/tag13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image" Target="../media/image53.png"/><Relationship Id="rId30" Type="http://schemas.openxmlformats.org/officeDocument/2006/relationships/image" Target="../media/image55.png"/><Relationship Id="rId35" Type="http://schemas.openxmlformats.org/officeDocument/2006/relationships/image" Target="../media/image58.png"/><Relationship Id="rId43" Type="http://schemas.openxmlformats.org/officeDocument/2006/relationships/image" Target="../media/image47.png"/><Relationship Id="rId48" Type="http://schemas.openxmlformats.org/officeDocument/2006/relationships/image" Target="../media/image65.svg"/><Relationship Id="rId56" Type="http://schemas.openxmlformats.org/officeDocument/2006/relationships/image" Target="../media/image78.png"/><Relationship Id="rId64" Type="http://schemas.openxmlformats.org/officeDocument/2006/relationships/image" Target="../media/image86.png"/><Relationship Id="rId8" Type="http://schemas.openxmlformats.org/officeDocument/2006/relationships/tags" Target="../tags/tag121.xml"/><Relationship Id="rId51" Type="http://schemas.openxmlformats.org/officeDocument/2006/relationships/image" Target="../media/image69.png"/><Relationship Id="rId3" Type="http://schemas.openxmlformats.org/officeDocument/2006/relationships/tags" Target="../tags/tag116.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image" Target="../media/image43.png"/><Relationship Id="rId33" Type="http://schemas.openxmlformats.org/officeDocument/2006/relationships/image" Target="../media/image50.svg"/><Relationship Id="rId38" Type="http://schemas.openxmlformats.org/officeDocument/2006/relationships/image" Target="../media/image54.png"/><Relationship Id="rId46" Type="http://schemas.openxmlformats.org/officeDocument/2006/relationships/image" Target="../media/image68.png"/><Relationship Id="rId59" Type="http://schemas.openxmlformats.org/officeDocument/2006/relationships/image" Target="../media/image81.png"/><Relationship Id="rId20" Type="http://schemas.openxmlformats.org/officeDocument/2006/relationships/tags" Target="../tags/tag133.xml"/><Relationship Id="rId41" Type="http://schemas.openxmlformats.org/officeDocument/2006/relationships/image" Target="../media/image62.svg"/><Relationship Id="rId54" Type="http://schemas.openxmlformats.org/officeDocument/2006/relationships/image" Target="../media/image72.svg"/><Relationship Id="rId62" Type="http://schemas.openxmlformats.org/officeDocument/2006/relationships/image" Target="../media/image84.png"/><Relationship Id="rId1" Type="http://schemas.openxmlformats.org/officeDocument/2006/relationships/tags" Target="../tags/tag114.xml"/><Relationship Id="rId6" Type="http://schemas.openxmlformats.org/officeDocument/2006/relationships/tags" Target="../tags/tag119.xml"/><Relationship Id="rId15" Type="http://schemas.openxmlformats.org/officeDocument/2006/relationships/tags" Target="../tags/tag128.xml"/><Relationship Id="rId23" Type="http://schemas.openxmlformats.org/officeDocument/2006/relationships/slideLayout" Target="../slideLayouts/slideLayout1.xml"/><Relationship Id="rId28" Type="http://schemas.openxmlformats.org/officeDocument/2006/relationships/image" Target="../media/image45.png"/><Relationship Id="rId36" Type="http://schemas.openxmlformats.org/officeDocument/2006/relationships/image" Target="../media/image59.png"/><Relationship Id="rId49" Type="http://schemas.openxmlformats.org/officeDocument/2006/relationships/image" Target="../media/image66.png"/><Relationship Id="rId57" Type="http://schemas.openxmlformats.org/officeDocument/2006/relationships/image" Target="../media/image79.png"/><Relationship Id="rId10" Type="http://schemas.openxmlformats.org/officeDocument/2006/relationships/tags" Target="../tags/tag123.xml"/><Relationship Id="rId31" Type="http://schemas.openxmlformats.org/officeDocument/2006/relationships/image" Target="../media/image56.png"/><Relationship Id="rId44" Type="http://schemas.openxmlformats.org/officeDocument/2006/relationships/image" Target="../media/image63.svg"/><Relationship Id="rId52" Type="http://schemas.openxmlformats.org/officeDocument/2006/relationships/image" Target="../media/image70.svg"/><Relationship Id="rId60" Type="http://schemas.openxmlformats.org/officeDocument/2006/relationships/image" Target="../media/image82.png"/><Relationship Id="rId65" Type="http://schemas.openxmlformats.org/officeDocument/2006/relationships/image" Target="../media/image87.png"/><Relationship Id="rId4" Type="http://schemas.openxmlformats.org/officeDocument/2006/relationships/tags" Target="../tags/tag117.xml"/><Relationship Id="rId9" Type="http://schemas.openxmlformats.org/officeDocument/2006/relationships/tags" Target="../tags/tag122.xml"/><Relationship Id="rId13" Type="http://schemas.openxmlformats.org/officeDocument/2006/relationships/tags" Target="../tags/tag126.xml"/><Relationship Id="rId18" Type="http://schemas.openxmlformats.org/officeDocument/2006/relationships/tags" Target="../tags/tag131.xml"/><Relationship Id="rId39" Type="http://schemas.openxmlformats.org/officeDocument/2006/relationships/image" Target="../media/image55.sv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slideLayout" Target="../slideLayouts/slideLayout1.xml"/><Relationship Id="rId16" Type="http://schemas.openxmlformats.org/officeDocument/2006/relationships/image" Target="../media/image101.png"/><Relationship Id="rId1" Type="http://schemas.openxmlformats.org/officeDocument/2006/relationships/tags" Target="../tags/tag13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7.xml.rels><?xml version="1.0" encoding="UTF-8" standalone="yes"?>
<Relationships xmlns="http://schemas.openxmlformats.org/package/2006/relationships"><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21" Type="http://schemas.openxmlformats.org/officeDocument/2006/relationships/tags" Target="../tags/tag157.xml"/><Relationship Id="rId34" Type="http://schemas.openxmlformats.org/officeDocument/2006/relationships/image" Target="../media/image108.png"/><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image" Target="../media/image107.png"/><Relationship Id="rId38" Type="http://schemas.openxmlformats.org/officeDocument/2006/relationships/image" Target="../media/image112.png"/><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slideLayout" Target="../slideLayouts/slideLayout1.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image" Target="../media/image106.png"/><Relationship Id="rId37" Type="http://schemas.openxmlformats.org/officeDocument/2006/relationships/image" Target="../media/image111.png"/><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image" Target="../media/image110.png"/><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image" Target="../media/image97.pn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image" Target="../media/image105.png"/><Relationship Id="rId35" Type="http://schemas.openxmlformats.org/officeDocument/2006/relationships/image" Target="../media/image109.png"/><Relationship Id="rId8" Type="http://schemas.openxmlformats.org/officeDocument/2006/relationships/tags" Target="../tags/tag144.xml"/><Relationship Id="rId3" Type="http://schemas.openxmlformats.org/officeDocument/2006/relationships/tags" Target="../tags/tag13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781050" y="1958340"/>
            <a:ext cx="10509885" cy="244602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pPr indent="0" algn="ctr" fontAlgn="auto">
              <a:lnSpc>
                <a:spcPct val="100000"/>
              </a:lnSpc>
              <a:spcBef>
                <a:spcPts val="0"/>
              </a:spcBef>
              <a:spcAft>
                <a:spcPts val="1000"/>
              </a:spcAft>
              <a:buClrTx/>
              <a:buSzTx/>
              <a:buFont typeface="Arial" panose="020B0604020202020204" pitchFamily="34" charset="0"/>
            </a:pPr>
            <a:r>
              <a:rPr lang="en-US" altLang="zh-CN" sz="4800" b="0" dirty="0">
                <a:ln w="0"/>
                <a:solidFill>
                  <a:srgbClr val="B11117"/>
                </a:solidFill>
                <a:effectLst>
                  <a:outerShdw blurRad="38100" dist="19050" dir="2700000" algn="tl" rotWithShape="0">
                    <a:schemeClr val="dk1">
                      <a:alpha val="40000"/>
                    </a:schemeClr>
                  </a:outerShdw>
                </a:effectLst>
                <a:uFillTx/>
                <a:latin typeface="Times New Roman" panose="02020603050405020304" pitchFamily="18" charset="0"/>
                <a:ea typeface="+mn-ea"/>
                <a:cs typeface="Times New Roman" panose="02020603050405020304" pitchFamily="18" charset="0"/>
              </a:rPr>
              <a:t>LLM Assisted Automatic Evolution of Operator Combinations for Multi-Objective Optimization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Experimental Design</a:t>
            </a:r>
          </a:p>
        </p:txBody>
      </p:sp>
      <p:sp>
        <p:nvSpPr>
          <p:cNvPr id="3" name="文本框 2"/>
          <p:cNvSpPr txBox="1"/>
          <p:nvPr/>
        </p:nvSpPr>
        <p:spPr>
          <a:xfrm>
            <a:off x="548005" y="685165"/>
            <a:ext cx="10332720" cy="532453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Benchmarks: </a:t>
            </a:r>
            <a:r>
              <a:rPr lang="en-US" altLang="zh-CN" sz="2000" b="1" dirty="0">
                <a:solidFill>
                  <a:srgbClr val="000000"/>
                </a:solidFill>
                <a:latin typeface="Times New Roman" panose="02020603050405020304" pitchFamily="18" charset="0"/>
                <a:cs typeface="Times New Roman" panose="02020603050405020304" pitchFamily="18" charset="0"/>
                <a:sym typeface="+mn-ea"/>
              </a:rPr>
              <a:t>FJSP(</a:t>
            </a:r>
            <a:r>
              <a:rPr lang="en-US" altLang="zh-CN" sz="2000" b="1" dirty="0">
                <a:solidFill>
                  <a:srgbClr val="000000"/>
                </a:solidFill>
                <a:latin typeface="Times New Roman" panose="02020603050405020304" pitchFamily="18" charset="0"/>
                <a:cs typeface="Times New Roman" panose="02020603050405020304" pitchFamily="18" charset="0"/>
              </a:rPr>
              <a:t>Brandimarte</a:t>
            </a:r>
            <a:r>
              <a:rPr lang="en-US" altLang="zh-CN" sz="2000" b="1" dirty="0">
                <a:solidFill>
                  <a:srgbClr val="000000"/>
                </a:solidFill>
                <a:latin typeface="Times New Roman" panose="02020603050405020304" pitchFamily="18" charset="0"/>
                <a:cs typeface="Times New Roman" panose="02020603050405020304" pitchFamily="18" charset="0"/>
                <a:sym typeface="+mn-ea"/>
              </a:rPr>
              <a:t>), TSP </a:t>
            </a: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Metric: HV, IGD</a:t>
            </a:r>
          </a:p>
          <a:p>
            <a:pPr marL="342900" indent="-342900">
              <a:buFont typeface="Arial" panose="020B0604020202020204" pitchFamily="34" charset="0"/>
              <a:buChar char="•"/>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E0</a:t>
            </a:r>
            <a:r>
              <a:rPr lang="zh-CN" altLang="en-US" sz="2000" b="1" dirty="0">
                <a:solidFill>
                  <a:srgbClr val="000000"/>
                </a:solidFill>
                <a:latin typeface="Times New Roman" panose="02020603050405020304" pitchFamily="18" charset="0"/>
                <a:cs typeface="Times New Roman" panose="02020603050405020304" pitchFamily="18" charset="0"/>
              </a:rPr>
              <a:t>：</a:t>
            </a:r>
            <a:r>
              <a:rPr lang="en-US" altLang="zh-CN" sz="2000" b="1" dirty="0">
                <a:solidFill>
                  <a:srgbClr val="000000"/>
                </a:solidFill>
                <a:latin typeface="Times New Roman" panose="02020603050405020304" pitchFamily="18" charset="0"/>
                <a:cs typeface="Times New Roman" panose="02020603050405020304" pitchFamily="18" charset="0"/>
              </a:rPr>
              <a:t>Orthogonal Experiment</a:t>
            </a:r>
          </a:p>
          <a:p>
            <a:pPr marL="342900" indent="-342900">
              <a:buFont typeface="Arial" panose="020B0604020202020204" pitchFamily="34" charset="0"/>
              <a:buChar char="•"/>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E1: Comparison with Classic Optimization Algorithms in </a:t>
            </a:r>
            <a:r>
              <a:rPr lang="en-US" altLang="zh-CN" sz="2000" b="1" dirty="0">
                <a:solidFill>
                  <a:srgbClr val="000000"/>
                </a:solidFill>
                <a:latin typeface="Times New Roman" panose="02020603050405020304" pitchFamily="18" charset="0"/>
                <a:cs typeface="Times New Roman" panose="02020603050405020304" pitchFamily="18" charset="0"/>
                <a:sym typeface="+mn-ea"/>
              </a:rPr>
              <a:t>Two-Objective FJSP</a:t>
            </a:r>
          </a:p>
          <a:p>
            <a:r>
              <a:rPr lang="en-US" altLang="zh-CN" sz="2000" dirty="0">
                <a:solidFill>
                  <a:srgbClr val="000000"/>
                </a:solidFill>
                <a:latin typeface="Times New Roman" panose="02020603050405020304" pitchFamily="18" charset="0"/>
                <a:cs typeface="Times New Roman" panose="02020603050405020304" pitchFamily="18" charset="0"/>
                <a:sym typeface="+mn-ea"/>
              </a:rPr>
              <a:t>	</a:t>
            </a:r>
            <a:r>
              <a:rPr lang="en-US" altLang="zh-CN" sz="2000" b="1" dirty="0">
                <a:solidFill>
                  <a:srgbClr val="000000"/>
                </a:solidFill>
                <a:latin typeface="Times New Roman" panose="02020603050405020304" pitchFamily="18" charset="0"/>
                <a:cs typeface="Times New Roman" panose="02020603050405020304" pitchFamily="18" charset="0"/>
                <a:sym typeface="+mn-ea"/>
              </a:rPr>
              <a:t>NSGA2, NSGA3, MOED/A, E2OC+NSGA2</a:t>
            </a:r>
            <a:r>
              <a:rPr lang="en-US" altLang="zh-CN" sz="2000" dirty="0">
                <a:solidFill>
                  <a:srgbClr val="000000"/>
                </a:solidFill>
                <a:latin typeface="Times New Roman" panose="02020603050405020304" pitchFamily="18" charset="0"/>
                <a:cs typeface="Times New Roman" panose="02020603050405020304" pitchFamily="18" charset="0"/>
                <a:sym typeface="+mn-ea"/>
              </a:rPr>
              <a:t>, E2OC+ NSGA3, E2OC+ MOED/A</a:t>
            </a: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E2: Comparison with Classic Optimization Algorithms in </a:t>
            </a:r>
            <a:r>
              <a:rPr lang="en-US" altLang="zh-CN" sz="2000" b="1" dirty="0">
                <a:solidFill>
                  <a:srgbClr val="000000"/>
                </a:solidFill>
                <a:latin typeface="Times New Roman" panose="02020603050405020304" pitchFamily="18" charset="0"/>
                <a:cs typeface="Times New Roman" panose="02020603050405020304" pitchFamily="18" charset="0"/>
                <a:sym typeface="+mn-ea"/>
              </a:rPr>
              <a:t>There-Objective TSP</a:t>
            </a:r>
          </a:p>
          <a:p>
            <a:r>
              <a:rPr lang="en-US" altLang="zh-CN" sz="2000" dirty="0">
                <a:solidFill>
                  <a:srgbClr val="000000"/>
                </a:solidFill>
                <a:latin typeface="Times New Roman" panose="02020603050405020304" pitchFamily="18" charset="0"/>
                <a:cs typeface="Times New Roman" panose="02020603050405020304" pitchFamily="18" charset="0"/>
                <a:sym typeface="+mn-ea"/>
              </a:rPr>
              <a:t>	NSGA2, NSGA3, MOED/A, E2OC+NSGA2, E2OC+ NSGA3, E2OC+ MOED/A</a:t>
            </a:r>
          </a:p>
          <a:p>
            <a:pPr marL="457200" lvl="1" indent="457200">
              <a:buFont typeface="Arial" panose="020B0604020202020204" pitchFamily="34" charset="0"/>
              <a:buNone/>
            </a:pPr>
            <a:endParaRPr lang="en-US" altLang="zh-CN" sz="2000" b="1" dirty="0">
              <a:solidFill>
                <a:srgbClr val="000000"/>
              </a:solidFill>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sym typeface="+mn-ea"/>
              </a:rPr>
              <a:t>E4: </a:t>
            </a:r>
            <a:r>
              <a:rPr lang="en-US" altLang="zh-CN" sz="2000" b="1" dirty="0">
                <a:solidFill>
                  <a:srgbClr val="000000"/>
                </a:solidFill>
                <a:latin typeface="Times New Roman" panose="02020603050405020304" pitchFamily="18" charset="0"/>
                <a:cs typeface="Times New Roman" panose="02020603050405020304" pitchFamily="18" charset="0"/>
              </a:rPr>
              <a:t>Compared to other algorithm search methods and different llm</a:t>
            </a:r>
          </a:p>
          <a:p>
            <a:pPr marL="914400" lvl="2" indent="457200">
              <a:buFont typeface="Arial" panose="020B0604020202020204" pitchFamily="34" charset="0"/>
              <a:buNone/>
            </a:pPr>
            <a:r>
              <a:rPr lang="en-US" altLang="zh-CN" sz="2000" b="1" dirty="0">
                <a:solidFill>
                  <a:srgbClr val="000000"/>
                </a:solidFill>
                <a:latin typeface="Times New Roman" panose="02020603050405020304" pitchFamily="18" charset="0"/>
                <a:cs typeface="Times New Roman" panose="02020603050405020304" pitchFamily="18" charset="0"/>
              </a:rPr>
              <a:t>Evolution of single heuristic: EOH, </a:t>
            </a:r>
            <a:r>
              <a:rPr lang="en-US" altLang="zh-CN" sz="2000" b="1" dirty="0" err="1">
                <a:solidFill>
                  <a:srgbClr val="000000"/>
                </a:solidFill>
                <a:latin typeface="Times New Roman" panose="02020603050405020304" pitchFamily="18" charset="0"/>
                <a:cs typeface="Times New Roman" panose="02020603050405020304" pitchFamily="18" charset="0"/>
              </a:rPr>
              <a:t>FunSearch</a:t>
            </a:r>
            <a:endParaRPr lang="en-US" altLang="zh-CN" sz="2000" b="1" dirty="0">
              <a:solidFill>
                <a:srgbClr val="000000"/>
              </a:solidFill>
              <a:latin typeface="Times New Roman" panose="02020603050405020304" pitchFamily="18" charset="0"/>
              <a:cs typeface="Times New Roman" panose="02020603050405020304" pitchFamily="18" charset="0"/>
            </a:endParaRPr>
          </a:p>
          <a:p>
            <a:pPr lvl="2" indent="457200"/>
            <a:r>
              <a:rPr lang="en-US" altLang="zh-CN" sz="2000" b="1" dirty="0">
                <a:solidFill>
                  <a:srgbClr val="000000"/>
                </a:solidFill>
                <a:latin typeface="Times New Roman" panose="02020603050405020304" pitchFamily="18" charset="0"/>
                <a:cs typeface="Times New Roman" panose="02020603050405020304" pitchFamily="18" charset="0"/>
              </a:rPr>
              <a:t>Evolution of multi heuristic: CD, UCB, </a:t>
            </a:r>
            <a:r>
              <a:rPr lang="en-US" altLang="zh-CN" sz="2000" b="1" dirty="0" err="1">
                <a:solidFill>
                  <a:srgbClr val="000000"/>
                </a:solidFill>
                <a:latin typeface="Times New Roman" panose="02020603050405020304" pitchFamily="18" charset="0"/>
                <a:cs typeface="Times New Roman" panose="02020603050405020304" pitchFamily="18" charset="0"/>
              </a:rPr>
              <a:t>WinUCB</a:t>
            </a:r>
            <a:r>
              <a:rPr lang="en-US" altLang="zh-CN" sz="2000" b="1" dirty="0">
                <a:solidFill>
                  <a:srgbClr val="000000"/>
                </a:solidFill>
                <a:latin typeface="Times New Roman" panose="02020603050405020304" pitchFamily="18" charset="0"/>
                <a:cs typeface="Times New Roman" panose="02020603050405020304" pitchFamily="18" charset="0"/>
              </a:rPr>
              <a:t>, MCTS, ours</a:t>
            </a:r>
          </a:p>
          <a:p>
            <a:pPr marL="342900" indent="-342900">
              <a:buFont typeface="Arial" panose="020B0604020202020204" pitchFamily="34" charset="0"/>
              <a:buChar char="•"/>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E5: Ablation Experiment</a:t>
            </a:r>
          </a:p>
          <a:p>
            <a:pPr marL="342900" indent="-342900">
              <a:buFont typeface="Arial" panose="020B0604020202020204" pitchFamily="34" charset="0"/>
              <a:buChar char="•"/>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solidFill>
                  <a:srgbClr val="000000"/>
                </a:solidFill>
                <a:latin typeface="Times New Roman" panose="02020603050405020304" pitchFamily="18" charset="0"/>
                <a:cs typeface="Times New Roman" panose="02020603050405020304" pitchFamily="18" charset="0"/>
              </a:rPr>
              <a:t>E6: Different LLM &amp; Computational Time Experiment (may be)</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Other Multi-Operator Evolution methods</a:t>
            </a:r>
          </a:p>
        </p:txBody>
      </p:sp>
      <p:sp>
        <p:nvSpPr>
          <p:cNvPr id="7" name="文本框 6"/>
          <p:cNvSpPr txBox="1"/>
          <p:nvPr/>
        </p:nvSpPr>
        <p:spPr>
          <a:xfrm>
            <a:off x="360044" y="894714"/>
            <a:ext cx="11508106" cy="5607686"/>
          </a:xfrm>
          <a:prstGeom prst="rect">
            <a:avLst/>
          </a:prstGeom>
          <a:noFill/>
        </p:spPr>
        <p:txBody>
          <a:bodyPr wrap="square" rtlCol="0" anchor="t">
            <a:noAutofit/>
          </a:bodyPr>
          <a:lstStyle/>
          <a:p>
            <a:pPr marL="342900" indent="-34290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Coordinate descent</a:t>
            </a:r>
          </a:p>
          <a:p>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UCB1</a:t>
            </a:r>
          </a:p>
          <a:p>
            <a:pPr marL="342900" indent="-342900">
              <a:buFont typeface="Wingdings" panose="05000000000000000000" pitchFamily="2" charset="2"/>
              <a:buChar char="l"/>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Multi-agent decision based LLM</a:t>
            </a:r>
          </a:p>
          <a:p>
            <a:endParaRPr lang="en-US" altLang="zh-CN" b="1"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lang="en-US" altLang="zh-CN" b="1" dirty="0" err="1">
                <a:solidFill>
                  <a:srgbClr val="000000"/>
                </a:solidFill>
                <a:latin typeface="Times New Roman" panose="02020603050405020304" pitchFamily="18" charset="0"/>
                <a:cs typeface="Times New Roman" panose="02020603050405020304" pitchFamily="18" charset="0"/>
              </a:rPr>
              <a:t>WinUCB</a:t>
            </a:r>
            <a:endParaRPr lang="en-US" altLang="zh-CN" b="1"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endParaRPr lang="en-US" altLang="zh-CN" b="1"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l"/>
            </a:pPr>
            <a:r>
              <a:rPr kumimoji="1" lang="en-US" altLang="zh-CN" b="1" dirty="0">
                <a:latin typeface="Times New Roman" panose="02020603050405020304" pitchFamily="18" charset="0"/>
                <a:ea typeface="微软雅黑" panose="020B0503020204020204" charset="-122"/>
                <a:cs typeface="Times New Roman" panose="02020603050405020304" pitchFamily="18" charset="0"/>
              </a:rPr>
              <a:t>MCTS</a:t>
            </a:r>
          </a:p>
          <a:p>
            <a:pPr marL="342900" indent="-342900">
              <a:buFont typeface="+mj-lt"/>
              <a:buAutoNum type="arabicPeriod"/>
            </a:pP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CBC70ED-6911-E45A-0CA2-98B767B121B9}"/>
                  </a:ext>
                </a:extLst>
              </p:cNvPr>
              <p:cNvSpPr txBox="1"/>
              <p:nvPr/>
            </p:nvSpPr>
            <p:spPr>
              <a:xfrm>
                <a:off x="5638800" y="2971800"/>
                <a:ext cx="2888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𝒢</m:t>
                      </m:r>
                      <m:r>
                        <a:rPr lang="en-US" altLang="zh-CN" b="0" i="1" smtClean="0">
                          <a:latin typeface="Cambria Math" panose="02040503050406030204" pitchFamily="18" charset="0"/>
                        </a:rPr>
                        <m:t>_</m:t>
                      </m:r>
                    </m:oMath>
                  </m:oMathPara>
                </a14:m>
                <a:endParaRPr lang="zh-CN" altLang="en-US" dirty="0"/>
              </a:p>
            </p:txBody>
          </p:sp>
        </mc:Choice>
        <mc:Fallback>
          <p:sp>
            <p:nvSpPr>
              <p:cNvPr id="2" name="文本框 1">
                <a:extLst>
                  <a:ext uri="{FF2B5EF4-FFF2-40B4-BE49-F238E27FC236}">
                    <a16:creationId xmlns:a16="http://schemas.microsoft.com/office/drawing/2014/main" id="{ACBC70ED-6911-E45A-0CA2-98B767B121B9}"/>
                  </a:ext>
                </a:extLst>
              </p:cNvPr>
              <p:cNvSpPr txBox="1">
                <a:spLocks noRot="1" noChangeAspect="1" noMove="1" noResize="1" noEditPoints="1" noAdjustHandles="1" noChangeArrowheads="1" noChangeShapeType="1" noTextEdit="1"/>
              </p:cNvSpPr>
              <p:nvPr/>
            </p:nvSpPr>
            <p:spPr>
              <a:xfrm>
                <a:off x="5638800" y="2971800"/>
                <a:ext cx="288862" cy="276999"/>
              </a:xfrm>
              <a:prstGeom prst="rect">
                <a:avLst/>
              </a:prstGeom>
              <a:blipFill>
                <a:blip r:embed="rId3"/>
                <a:stretch>
                  <a:fillRect l="-25532" b="-35556"/>
                </a:stretch>
              </a:blipFill>
            </p:spPr>
            <p:txBody>
              <a:bodyPr/>
              <a:lstStyle/>
              <a:p>
                <a:r>
                  <a:rPr lang="zh-CN" altLang="en-US">
                    <a:noFill/>
                  </a:rPr>
                  <a:t> </a:t>
                </a:r>
              </a:p>
            </p:txBody>
          </p:sp>
        </mc:Fallback>
      </mc:AlternateContent>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Comparison with different LLM</a:t>
            </a:r>
          </a:p>
        </p:txBody>
      </p:sp>
      <p:pic>
        <p:nvPicPr>
          <p:cNvPr id="5" name="图片 4"/>
          <p:cNvPicPr>
            <a:picLocks noChangeAspect="1"/>
          </p:cNvPicPr>
          <p:nvPr/>
        </p:nvPicPr>
        <p:blipFill>
          <a:blip r:embed="rId3"/>
          <a:stretch>
            <a:fillRect/>
          </a:stretch>
        </p:blipFill>
        <p:spPr>
          <a:xfrm>
            <a:off x="137160" y="3757930"/>
            <a:ext cx="8353425" cy="2867025"/>
          </a:xfrm>
          <a:prstGeom prst="rect">
            <a:avLst/>
          </a:prstGeom>
        </p:spPr>
      </p:pic>
      <p:pic>
        <p:nvPicPr>
          <p:cNvPr id="6" name="图片 5"/>
          <p:cNvPicPr>
            <a:picLocks noChangeAspect="1"/>
          </p:cNvPicPr>
          <p:nvPr/>
        </p:nvPicPr>
        <p:blipFill>
          <a:blip r:embed="rId4"/>
          <a:stretch>
            <a:fillRect/>
          </a:stretch>
        </p:blipFill>
        <p:spPr>
          <a:xfrm>
            <a:off x="137160" y="776605"/>
            <a:ext cx="8353425" cy="2867025"/>
          </a:xfrm>
          <a:prstGeom prst="rect">
            <a:avLst/>
          </a:prstGeom>
        </p:spPr>
      </p:pic>
      <p:sp>
        <p:nvSpPr>
          <p:cNvPr id="7" name="文本框 6"/>
          <p:cNvSpPr txBox="1"/>
          <p:nvPr/>
        </p:nvSpPr>
        <p:spPr>
          <a:xfrm>
            <a:off x="8783320" y="2144395"/>
            <a:ext cx="2463800" cy="2030095"/>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a:t>Deepseek R3 </a:t>
            </a:r>
          </a:p>
          <a:p>
            <a:pPr marL="285750" indent="-285750">
              <a:buFont typeface="Arial" panose="020B0604020202020204" pitchFamily="34" charset="0"/>
              <a:buChar char="•"/>
            </a:pPr>
            <a:r>
              <a:rPr lang="en-US" altLang="zh-CN" b="1"/>
              <a:t>QW235 </a:t>
            </a:r>
            <a:endParaRPr lang="en-US" altLang="zh-CN"/>
          </a:p>
          <a:p>
            <a:pPr marL="285750" indent="-285750">
              <a:buFont typeface="Arial" panose="020B0604020202020204" pitchFamily="34" charset="0"/>
              <a:buChar char="•"/>
            </a:pPr>
            <a:r>
              <a:rPr lang="en-US" altLang="zh-CN"/>
              <a:t>QW30 </a:t>
            </a:r>
          </a:p>
          <a:p>
            <a:pPr marL="285750" indent="-285750">
              <a:buFont typeface="Arial" panose="020B0604020202020204" pitchFamily="34" charset="0"/>
              <a:buChar char="•"/>
            </a:pPr>
            <a:r>
              <a:rPr lang="en-US" altLang="zh-CN"/>
              <a:t>Claude </a:t>
            </a:r>
          </a:p>
          <a:p>
            <a:pPr marL="285750" indent="-285750">
              <a:buFont typeface="Arial" panose="020B0604020202020204" pitchFamily="34" charset="0"/>
              <a:buChar char="•"/>
            </a:pPr>
            <a:r>
              <a:rPr lang="en-US" altLang="zh-CN"/>
              <a:t>gpt-4o </a:t>
            </a:r>
          </a:p>
          <a:p>
            <a:pPr marL="285750" indent="-285750">
              <a:buFont typeface="Arial" panose="020B0604020202020204" pitchFamily="34" charset="0"/>
              <a:buChar char="•"/>
            </a:pPr>
            <a:r>
              <a:rPr lang="en-US" altLang="zh-CN"/>
              <a:t>gpt-4o-mini </a:t>
            </a:r>
          </a:p>
          <a:p>
            <a:pPr marL="285750" indent="-285750">
              <a:buFont typeface="Arial" panose="020B0604020202020204" pitchFamily="34" charset="0"/>
              <a:buChar char="•"/>
            </a:pPr>
            <a:r>
              <a:rPr lang="en-US" altLang="zh-CN"/>
              <a:t>gemini-2.5-pro</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Evolution of operator combination based on sliding window UCB</a:t>
            </a:r>
          </a:p>
        </p:txBody>
      </p:sp>
      <p:sp>
        <p:nvSpPr>
          <p:cNvPr id="7" name="文本框 6"/>
          <p:cNvSpPr txBox="1"/>
          <p:nvPr/>
        </p:nvSpPr>
        <p:spPr>
          <a:xfrm>
            <a:off x="360044" y="894714"/>
            <a:ext cx="11673206" cy="1911986"/>
          </a:xfrm>
          <a:prstGeom prst="rect">
            <a:avLst/>
          </a:prstGeom>
          <a:noFill/>
        </p:spPr>
        <p:txBody>
          <a:bodyPr wrap="square" rtlCol="0" anchor="t">
            <a:noAutofit/>
          </a:bodyPr>
          <a:lstStyle/>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1. UCB</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：选取所有臂决策样本进行计算；</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2. </a:t>
            </a:r>
            <a:r>
              <a:rPr kumimoji="1" lang="en-US" altLang="zh-CN" b="1"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UCB+change</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 template(UCB)</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UCB</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基础上改进模板；</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3. Sliding Template Window UCB+ change template (UCB) </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UCB</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确定模板更新，按模板截取臂决策样本进行计算；</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4. Sliding Template Window UCB+ change template (</a:t>
            </a:r>
            <a:r>
              <a:rPr kumimoji="1" lang="en-US" altLang="zh-CN" b="1"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Rule_Avg</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：均值和极值小于历史总体表现则更新；</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5. Sliding Template Window UCB+ change template (</a:t>
            </a:r>
            <a:r>
              <a:rPr kumimoji="1" lang="en-US" altLang="zh-CN" b="1"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Rule_Avg_limited</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：添加最小时间窗限制；</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6. Sliding Template Window discount UCB+ change template (</a:t>
            </a:r>
            <a:r>
              <a:rPr kumimoji="1" lang="en-US" altLang="zh-CN" b="1"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Rule_Avg_limited</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：加权时间窗样本进行计算；</a:t>
            </a:r>
          </a:p>
          <a:p>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7. Sliding Template Window discount UCB+ change template (</a:t>
            </a:r>
            <a:r>
              <a:rPr kumimoji="1" lang="en-US" altLang="zh-CN" b="1" dirty="0" err="1">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Rule_Avg</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a:t>
            </a:r>
            <a:r>
              <a:rPr kumimoji="1" lang="zh-CN" altLang="en-US" b="1"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mn-ea"/>
              </a:rPr>
              <a:t>：加权时间窗样本进行计算，不限制时间窗；</a:t>
            </a:r>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endPar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807267" y="3194762"/>
            <a:ext cx="3742884" cy="351084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Comparison with different variants of UCB</a:t>
            </a:r>
          </a:p>
        </p:txBody>
      </p:sp>
      <p:pic>
        <p:nvPicPr>
          <p:cNvPr id="14" name="图片 13"/>
          <p:cNvPicPr>
            <a:picLocks noChangeAspect="1"/>
          </p:cNvPicPr>
          <p:nvPr/>
        </p:nvPicPr>
        <p:blipFill>
          <a:blip r:embed="rId3"/>
          <a:stretch>
            <a:fillRect/>
          </a:stretch>
        </p:blipFill>
        <p:spPr>
          <a:xfrm>
            <a:off x="0" y="3763010"/>
            <a:ext cx="10579735" cy="2889885"/>
          </a:xfrm>
          <a:prstGeom prst="rect">
            <a:avLst/>
          </a:prstGeom>
        </p:spPr>
      </p:pic>
      <p:sp>
        <p:nvSpPr>
          <p:cNvPr id="7" name="文本框 6"/>
          <p:cNvSpPr txBox="1"/>
          <p:nvPr/>
        </p:nvSpPr>
        <p:spPr>
          <a:xfrm>
            <a:off x="8923655" y="4210685"/>
            <a:ext cx="3561080" cy="1476375"/>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a:t>CD</a:t>
            </a:r>
          </a:p>
          <a:p>
            <a:pPr marL="285750" indent="-285750">
              <a:buFont typeface="Arial" panose="020B0604020202020204" pitchFamily="34" charset="0"/>
              <a:buChar char="•"/>
            </a:pPr>
            <a:r>
              <a:rPr lang="en-US" altLang="zh-CN"/>
              <a:t>UCB</a:t>
            </a:r>
          </a:p>
          <a:p>
            <a:pPr marL="285750" indent="-285750">
              <a:buFont typeface="Arial" panose="020B0604020202020204" pitchFamily="34" charset="0"/>
              <a:buChar char="•"/>
            </a:pPr>
            <a:r>
              <a:rPr lang="en-US" altLang="zh-CN"/>
              <a:t>WinUCB_R1</a:t>
            </a:r>
          </a:p>
          <a:p>
            <a:pPr marL="285750" indent="-285750">
              <a:buFont typeface="Arial" panose="020B0604020202020204" pitchFamily="34" charset="0"/>
              <a:buChar char="•"/>
            </a:pPr>
            <a:r>
              <a:rPr lang="en-US" altLang="zh-CN" b="1">
                <a:sym typeface="+mn-ea"/>
              </a:rPr>
              <a:t>WinUCB_R1+limited</a:t>
            </a:r>
          </a:p>
          <a:p>
            <a:pPr marL="285750" indent="-285750">
              <a:buFont typeface="Arial" panose="020B0604020202020204" pitchFamily="34" charset="0"/>
              <a:buChar char="•"/>
            </a:pPr>
            <a:r>
              <a:rPr lang="en-US" altLang="zh-CN">
                <a:sym typeface="+mn-ea"/>
              </a:rPr>
              <a:t>DiscountWinUCB_R1+limited</a:t>
            </a:r>
          </a:p>
        </p:txBody>
      </p:sp>
      <p:pic>
        <p:nvPicPr>
          <p:cNvPr id="16" name="图片 15"/>
          <p:cNvPicPr>
            <a:picLocks noChangeAspect="1"/>
          </p:cNvPicPr>
          <p:nvPr/>
        </p:nvPicPr>
        <p:blipFill>
          <a:blip r:embed="rId4"/>
          <a:stretch>
            <a:fillRect/>
          </a:stretch>
        </p:blipFill>
        <p:spPr>
          <a:xfrm>
            <a:off x="0" y="873125"/>
            <a:ext cx="10579735" cy="288988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Operator combination searching based MCTS-Ⅰ</a:t>
            </a:r>
          </a:p>
        </p:txBody>
      </p:sp>
      <p:sp>
        <p:nvSpPr>
          <p:cNvPr id="73" name="椭圆 72"/>
          <p:cNvSpPr/>
          <p:nvPr/>
        </p:nvSpPr>
        <p:spPr>
          <a:xfrm>
            <a:off x="2781343" y="2010258"/>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75" name="椭圆 74"/>
          <p:cNvSpPr/>
          <p:nvPr/>
        </p:nvSpPr>
        <p:spPr>
          <a:xfrm>
            <a:off x="3486363" y="292378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76" name="椭圆 75"/>
          <p:cNvSpPr/>
          <p:nvPr/>
        </p:nvSpPr>
        <p:spPr>
          <a:xfrm>
            <a:off x="2009226" y="294283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77" name="椭圆 76"/>
          <p:cNvSpPr/>
          <p:nvPr/>
        </p:nvSpPr>
        <p:spPr>
          <a:xfrm>
            <a:off x="3028222" y="40388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78" name="椭圆 77"/>
          <p:cNvSpPr/>
          <p:nvPr/>
        </p:nvSpPr>
        <p:spPr>
          <a:xfrm>
            <a:off x="3919424" y="40295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79" name="椭圆 78"/>
          <p:cNvSpPr/>
          <p:nvPr/>
        </p:nvSpPr>
        <p:spPr>
          <a:xfrm>
            <a:off x="2006023" y="40295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80" name="椭圆 79"/>
          <p:cNvSpPr/>
          <p:nvPr/>
        </p:nvSpPr>
        <p:spPr>
          <a:xfrm>
            <a:off x="3487622" y="5209780"/>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8</a:t>
            </a:r>
            <a:endParaRPr lang="zh-CN" altLang="en-US" dirty="0">
              <a:solidFill>
                <a:schemeClr val="tx1"/>
              </a:solidFill>
            </a:endParaRPr>
          </a:p>
        </p:txBody>
      </p:sp>
      <p:sp>
        <p:nvSpPr>
          <p:cNvPr id="81" name="椭圆 80"/>
          <p:cNvSpPr/>
          <p:nvPr/>
        </p:nvSpPr>
        <p:spPr>
          <a:xfrm>
            <a:off x="1531822" y="5209779"/>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9</a:t>
            </a:r>
            <a:endParaRPr lang="zh-CN" altLang="en-US" dirty="0">
              <a:solidFill>
                <a:schemeClr val="tx1"/>
              </a:solidFill>
            </a:endParaRPr>
          </a:p>
        </p:txBody>
      </p:sp>
      <p:sp>
        <p:nvSpPr>
          <p:cNvPr id="82" name="椭圆 81"/>
          <p:cNvSpPr/>
          <p:nvPr/>
        </p:nvSpPr>
        <p:spPr>
          <a:xfrm>
            <a:off x="2519508" y="520724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3" name="文本框 82"/>
              <p:cNvSpPr txBox="1"/>
              <p:nvPr/>
            </p:nvSpPr>
            <p:spPr>
              <a:xfrm>
                <a:off x="3349356" y="1780590"/>
                <a:ext cx="2302144"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𝑁</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83" name="文本框 82"/>
              <p:cNvSpPr txBox="1">
                <a:spLocks noRot="1" noChangeAspect="1" noMove="1" noResize="1" noEditPoints="1" noAdjustHandles="1" noChangeArrowheads="1" noChangeShapeType="1" noTextEdit="1"/>
              </p:cNvSpPr>
              <p:nvPr/>
            </p:nvSpPr>
            <p:spPr>
              <a:xfrm>
                <a:off x="3349356" y="1780590"/>
                <a:ext cx="2302144" cy="369332"/>
              </a:xfrm>
              <a:prstGeom prst="rect">
                <a:avLst/>
              </a:prstGeom>
              <a:blipFill rotWithShape="1">
                <a:blip r:embed="rId3"/>
                <a:stretch>
                  <a:fillRect l="-16" t="-14" b="1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3783038" y="2643140"/>
                <a:ext cx="2142804"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𝑁</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3</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3783038" y="2643140"/>
                <a:ext cx="2142804" cy="369332"/>
              </a:xfrm>
              <a:prstGeom prst="rect">
                <a:avLst/>
              </a:prstGeom>
              <a:blipFill rotWithShape="1">
                <a:blip r:embed="rId4"/>
                <a:stretch>
                  <a:fillRect l="-16" t="-73" r="1" b="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4011880" y="3677183"/>
                <a:ext cx="2149118"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𝑁</m:t>
                          </m:r>
                        </m:e>
                        <m:sub>
                          <m:r>
                            <a:rPr lang="en-US" altLang="zh-CN" b="0" i="1" smtClean="0">
                              <a:solidFill>
                                <a:schemeClr val="tx1"/>
                              </a:solidFill>
                              <a:latin typeface="Cambria Math" panose="02040503050406030204" pitchFamily="18" charset="0"/>
                            </a:rPr>
                            <m:t>5</m:t>
                          </m:r>
                        </m:sub>
                      </m:sSub>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3</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4011880" y="3677183"/>
                <a:ext cx="2149118" cy="369332"/>
              </a:xfrm>
              <a:prstGeom prst="rect">
                <a:avLst/>
              </a:prstGeom>
              <a:blipFill rotWithShape="1">
                <a:blip r:embed="rId5"/>
                <a:stretch>
                  <a:fillRect l="-27" t="-144" r="11"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3827573" y="5677495"/>
                <a:ext cx="214973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𝑁</m:t>
                          </m:r>
                        </m:e>
                        <m:sub>
                          <m:r>
                            <a:rPr lang="en-US" altLang="zh-CN" b="0" i="1" smtClean="0">
                              <a:solidFill>
                                <a:schemeClr val="tx1"/>
                              </a:solidFill>
                              <a:latin typeface="Cambria Math" panose="02040503050406030204" pitchFamily="18" charset="0"/>
                            </a:rPr>
                            <m:t>7</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𝑝</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3</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86" name="文本框 85"/>
              <p:cNvSpPr txBox="1">
                <a:spLocks noRot="1" noChangeAspect="1" noMove="1" noResize="1" noEditPoints="1" noAdjustHandles="1" noChangeArrowheads="1" noChangeShapeType="1" noTextEdit="1"/>
              </p:cNvSpPr>
              <p:nvPr/>
            </p:nvSpPr>
            <p:spPr>
              <a:xfrm>
                <a:off x="3827573" y="5677495"/>
                <a:ext cx="2149736" cy="369332"/>
              </a:xfrm>
              <a:prstGeom prst="rect">
                <a:avLst/>
              </a:prstGeom>
              <a:blipFill rotWithShape="1">
                <a:blip r:embed="rId6"/>
                <a:stretch>
                  <a:fillRect l="-20" t="-161" r="3" b="97"/>
                </a:stretch>
              </a:blipFill>
            </p:spPr>
            <p:txBody>
              <a:bodyPr/>
              <a:lstStyle/>
              <a:p>
                <a:r>
                  <a:rPr lang="zh-CN" altLang="en-US">
                    <a:noFill/>
                  </a:rPr>
                  <a:t> </a:t>
                </a:r>
              </a:p>
            </p:txBody>
          </p:sp>
        </mc:Fallback>
      </mc:AlternateContent>
      <p:cxnSp>
        <p:nvCxnSpPr>
          <p:cNvPr id="87" name="直接连接符 86"/>
          <p:cNvCxnSpPr>
            <a:stCxn id="73" idx="4"/>
            <a:endCxn id="75" idx="0"/>
          </p:cNvCxnSpPr>
          <p:nvPr/>
        </p:nvCxnSpPr>
        <p:spPr>
          <a:xfrm>
            <a:off x="3019151" y="2457933"/>
            <a:ext cx="705020" cy="465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73" idx="4"/>
            <a:endCxn id="76" idx="0"/>
          </p:cNvCxnSpPr>
          <p:nvPr/>
        </p:nvCxnSpPr>
        <p:spPr>
          <a:xfrm flipH="1">
            <a:off x="2247034" y="2457933"/>
            <a:ext cx="772117" cy="484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79" idx="0"/>
            <a:endCxn id="76" idx="4"/>
          </p:cNvCxnSpPr>
          <p:nvPr/>
        </p:nvCxnSpPr>
        <p:spPr>
          <a:xfrm flipV="1">
            <a:off x="2243831" y="3390506"/>
            <a:ext cx="3203" cy="639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78" idx="0"/>
            <a:endCxn id="75" idx="4"/>
          </p:cNvCxnSpPr>
          <p:nvPr/>
        </p:nvCxnSpPr>
        <p:spPr>
          <a:xfrm flipH="1" flipV="1">
            <a:off x="3724171" y="3371456"/>
            <a:ext cx="433061" cy="658090"/>
          </a:xfrm>
          <a:prstGeom prst="line">
            <a:avLst/>
          </a:prstGeom>
        </p:spPr>
        <p:style>
          <a:lnRef idx="1">
            <a:schemeClr val="accent6"/>
          </a:lnRef>
          <a:fillRef idx="0">
            <a:schemeClr val="accent6"/>
          </a:fillRef>
          <a:effectRef idx="0">
            <a:schemeClr val="accent6"/>
          </a:effectRef>
          <a:fontRef idx="minor">
            <a:schemeClr val="tx1"/>
          </a:fontRef>
        </p:style>
      </p:cxnSp>
      <p:cxnSp>
        <p:nvCxnSpPr>
          <p:cNvPr id="91" name="直接连接符 90"/>
          <p:cNvCxnSpPr>
            <a:stCxn id="77" idx="0"/>
            <a:endCxn id="75" idx="4"/>
          </p:cNvCxnSpPr>
          <p:nvPr/>
        </p:nvCxnSpPr>
        <p:spPr>
          <a:xfrm flipV="1">
            <a:off x="3266030" y="3371456"/>
            <a:ext cx="458141" cy="667390"/>
          </a:xfrm>
          <a:prstGeom prst="line">
            <a:avLst/>
          </a:prstGeom>
        </p:spPr>
        <p:style>
          <a:lnRef idx="1">
            <a:schemeClr val="dk1"/>
          </a:lnRef>
          <a:fillRef idx="0">
            <a:schemeClr val="dk1"/>
          </a:fillRef>
          <a:effectRef idx="0">
            <a:schemeClr val="dk1"/>
          </a:effectRef>
          <a:fontRef idx="minor">
            <a:schemeClr val="tx1"/>
          </a:fontRef>
        </p:style>
      </p:cxnSp>
      <p:cxnSp>
        <p:nvCxnSpPr>
          <p:cNvPr id="92" name="直接连接符 91"/>
          <p:cNvCxnSpPr>
            <a:stCxn id="78" idx="4"/>
            <a:endCxn id="80" idx="0"/>
          </p:cNvCxnSpPr>
          <p:nvPr/>
        </p:nvCxnSpPr>
        <p:spPr>
          <a:xfrm flipH="1">
            <a:off x="3725430" y="4477221"/>
            <a:ext cx="431802" cy="732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79" idx="4"/>
            <a:endCxn id="81" idx="0"/>
          </p:cNvCxnSpPr>
          <p:nvPr/>
        </p:nvCxnSpPr>
        <p:spPr>
          <a:xfrm flipH="1">
            <a:off x="1769630" y="4477221"/>
            <a:ext cx="474201" cy="732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79" idx="4"/>
            <a:endCxn id="82" idx="0"/>
          </p:cNvCxnSpPr>
          <p:nvPr/>
        </p:nvCxnSpPr>
        <p:spPr>
          <a:xfrm>
            <a:off x="2243831" y="4477221"/>
            <a:ext cx="513485" cy="73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378825" y="520724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7</a:t>
            </a:r>
            <a:endParaRPr lang="zh-CN" altLang="en-US" dirty="0">
              <a:solidFill>
                <a:schemeClr val="tx1"/>
              </a:solidFill>
            </a:endParaRPr>
          </a:p>
        </p:txBody>
      </p:sp>
      <p:cxnSp>
        <p:nvCxnSpPr>
          <p:cNvPr id="96" name="直接连接符 95"/>
          <p:cNvCxnSpPr>
            <a:stCxn id="78" idx="4"/>
            <a:endCxn id="95" idx="0"/>
          </p:cNvCxnSpPr>
          <p:nvPr/>
        </p:nvCxnSpPr>
        <p:spPr>
          <a:xfrm>
            <a:off x="4157232" y="4477221"/>
            <a:ext cx="459401" cy="73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p:cNvSpPr txBox="1"/>
              <p:nvPr/>
            </p:nvSpPr>
            <p:spPr>
              <a:xfrm>
                <a:off x="6185038" y="1064490"/>
                <a:ext cx="6057761" cy="4801314"/>
              </a:xfrm>
              <a:prstGeom prst="rect">
                <a:avLst/>
              </a:prstGeom>
              <a:noFill/>
            </p:spPr>
            <p:txBody>
              <a:bodyPr wrap="square">
                <a:spAutoFit/>
              </a:bodyPr>
              <a:lstStyle/>
              <a:p>
                <a:r>
                  <a:rPr lang="en-US" altLang="zh-CN" b="1" dirty="0"/>
                  <a:t>Initialization</a:t>
                </a:r>
              </a:p>
              <a:p>
                <a:pPr indent="457200"/>
                <a:r>
                  <a:rPr lang="en-US" altLang="zh-CN" dirty="0"/>
                  <a:t>Add the initial template to the selected repository.</a:t>
                </a:r>
              </a:p>
              <a:p>
                <a:pPr indent="457200"/>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a14:m>
                <a:r>
                  <a:rPr lang="en-US" altLang="zh-CN" dirty="0"/>
                  <a:t>.</a:t>
                </a:r>
              </a:p>
              <a:p>
                <a:endParaRPr lang="en-US" altLang="zh-CN" b="1" dirty="0"/>
              </a:p>
              <a:p>
                <a:pPr marL="285750" indent="-285750">
                  <a:buFont typeface="Wingdings" panose="05000000000000000000" pitchFamily="2" charset="2"/>
                  <a:buChar char="l"/>
                </a:pPr>
                <a:r>
                  <a:rPr lang="en-US" altLang="zh-CN" b="1" dirty="0"/>
                  <a:t>Selection</a:t>
                </a:r>
              </a:p>
              <a:p>
                <a:pPr indent="457200"/>
                <a:r>
                  <a:rPr lang="en-US" altLang="zh-CN" dirty="0"/>
                  <a:t>Upper Confidence bound applied to Trees(UCT).</a:t>
                </a:r>
              </a:p>
              <a:p>
                <a:pPr indent="457200"/>
                <a:endParaRPr lang="en-US" altLang="zh-CN" dirty="0"/>
              </a:p>
              <a:p>
                <a:pPr marL="285750" indent="-285750">
                  <a:buFont typeface="Wingdings" panose="05000000000000000000" pitchFamily="2" charset="2"/>
                  <a:buChar char="l"/>
                </a:pPr>
                <a:r>
                  <a:rPr lang="en-US" altLang="zh-CN" b="1" dirty="0"/>
                  <a:t>Expansion</a:t>
                </a:r>
              </a:p>
              <a:p>
                <a:pPr indent="457200"/>
                <a:r>
                  <a:rPr lang="en-US" altLang="zh-CN" dirty="0"/>
                  <a:t>Meet the maximum depth limit.</a:t>
                </a:r>
              </a:p>
              <a:p>
                <a:pPr indent="457200"/>
                <a:r>
                  <a:rPr lang="en-US" altLang="zh-CN" dirty="0"/>
                  <a:t>Randomly select </a:t>
                </a:r>
                <a14:m>
                  <m:oMath xmlns:m="http://schemas.openxmlformats.org/officeDocument/2006/math">
                    <m:r>
                      <a:rPr lang="en-US" altLang="zh-CN" i="1" dirty="0" smtClean="0">
                        <a:latin typeface="Cambria Math" panose="02040503050406030204" pitchFamily="18" charset="0"/>
                      </a:rPr>
                      <m:t>𝑖</m:t>
                    </m:r>
                  </m:oMath>
                </a14:m>
                <a:r>
                  <a:rPr lang="en-US" altLang="zh-CN" dirty="0"/>
                  <a:t> for sampling.</a:t>
                </a:r>
              </a:p>
              <a:p>
                <a:pPr indent="457200"/>
                <a:r>
                  <a:rPr lang="en-US" altLang="zh-CN" dirty="0"/>
                  <a:t>Build a new template using the best operator.</a:t>
                </a:r>
              </a:p>
              <a:p>
                <a:pPr indent="457200"/>
                <a:endParaRPr lang="en-US" altLang="zh-CN" b="1" dirty="0"/>
              </a:p>
              <a:p>
                <a:pPr marL="285750" indent="-285750">
                  <a:buFont typeface="Wingdings" panose="05000000000000000000" pitchFamily="2" charset="2"/>
                  <a:buChar char="l"/>
                </a:pPr>
                <a:r>
                  <a:rPr lang="en-US" altLang="zh-CN" b="1" dirty="0"/>
                  <a:t>Simulation</a:t>
                </a:r>
              </a:p>
              <a:p>
                <a:pPr indent="457200"/>
                <a:r>
                  <a:rPr lang="en-US" altLang="zh-CN" dirty="0"/>
                  <a:t>evaluate it using OC.</a:t>
                </a:r>
              </a:p>
              <a:p>
                <a:endParaRPr lang="en-US" altLang="zh-CN" b="1" dirty="0"/>
              </a:p>
              <a:p>
                <a:pPr marL="285750" indent="-285750">
                  <a:buFont typeface="Wingdings" panose="05000000000000000000" pitchFamily="2" charset="2"/>
                  <a:buChar char="l"/>
                </a:pPr>
                <a:r>
                  <a:rPr lang="en-US" altLang="zh-CN" b="1" dirty="0"/>
                  <a:t>Backpropagate</a:t>
                </a:r>
              </a:p>
              <a:p>
                <a:pPr indent="457200"/>
                <a:r>
                  <a:rPr lang="en-US" altLang="zh-CN" dirty="0"/>
                  <a:t>Update the parent’s visit number and total reward.</a:t>
                </a:r>
              </a:p>
            </p:txBody>
          </p:sp>
        </mc:Choice>
        <mc:Fallback xmlns="">
          <p:sp>
            <p:nvSpPr>
              <p:cNvPr id="97" name="文本框 96"/>
              <p:cNvSpPr txBox="1">
                <a:spLocks noRot="1" noChangeAspect="1" noMove="1" noResize="1" noEditPoints="1" noAdjustHandles="1" noChangeArrowheads="1" noChangeShapeType="1" noTextEdit="1"/>
              </p:cNvSpPr>
              <p:nvPr/>
            </p:nvSpPr>
            <p:spPr>
              <a:xfrm>
                <a:off x="6185038" y="1064490"/>
                <a:ext cx="6057761" cy="4801314"/>
              </a:xfrm>
              <a:prstGeom prst="rect">
                <a:avLst/>
              </a:prstGeom>
              <a:blipFill rotWithShape="1">
                <a:blip r:embed="rId7"/>
                <a:stretch>
                  <a:fillRect l="-2" t="-5" r="10" b="6"/>
                </a:stretch>
              </a:blipFill>
            </p:spPr>
            <p:txBody>
              <a:bodyPr/>
              <a:lstStyle/>
              <a:p>
                <a:r>
                  <a:rPr lang="zh-CN" altLang="en-US">
                    <a:noFill/>
                  </a:rPr>
                  <a:t> </a:t>
                </a:r>
              </a:p>
            </p:txBody>
          </p:sp>
        </mc:Fallback>
      </mc:AlternateContent>
      <p:cxnSp>
        <p:nvCxnSpPr>
          <p:cNvPr id="98" name="直接连接符 97"/>
          <p:cNvCxnSpPr/>
          <p:nvPr/>
        </p:nvCxnSpPr>
        <p:spPr>
          <a:xfrm>
            <a:off x="806450" y="2654029"/>
            <a:ext cx="484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06450" y="3694151"/>
            <a:ext cx="484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42109" y="4842231"/>
            <a:ext cx="48450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p:cNvSpPr txBox="1"/>
              <p:nvPr/>
            </p:nvSpPr>
            <p:spPr>
              <a:xfrm>
                <a:off x="247650" y="2014946"/>
                <a:ext cx="1344179"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247650" y="2014946"/>
                <a:ext cx="1344179" cy="369332"/>
              </a:xfrm>
              <a:prstGeom prst="rect">
                <a:avLst/>
              </a:prstGeom>
              <a:blipFill rotWithShape="1">
                <a:blip r:embed="rId8"/>
                <a:stretch>
                  <a:fillRect t="-25" r="39"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247650" y="2962298"/>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247650" y="2962298"/>
                <a:ext cx="1457290" cy="369332"/>
              </a:xfrm>
              <a:prstGeom prst="rect">
                <a:avLst/>
              </a:prstGeom>
              <a:blipFill rotWithShape="1">
                <a:blip r:embed="rId9"/>
                <a:stretch>
                  <a:fillRect t="-6" r="41" b="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245099" y="4021228"/>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245099" y="4021228"/>
                <a:ext cx="1457290" cy="369332"/>
              </a:xfrm>
              <a:prstGeom prst="rect">
                <a:avLst/>
              </a:prstGeom>
              <a:blipFill rotWithShape="1">
                <a:blip r:embed="rId10"/>
                <a:stretch>
                  <a:fillRect l="-43" t="-110" r="40"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217203" y="5246412"/>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217203" y="5246412"/>
                <a:ext cx="1457290" cy="369332"/>
              </a:xfrm>
              <a:prstGeom prst="rect">
                <a:avLst/>
              </a:prstGeom>
              <a:blipFill rotWithShape="1">
                <a:blip r:embed="rId11"/>
                <a:stretch>
                  <a:fillRect l="-2" t="-11" r="43" b="119"/>
                </a:stretch>
              </a:blipFill>
            </p:spPr>
            <p:txBody>
              <a:bodyPr/>
              <a:lstStyle/>
              <a:p>
                <a:r>
                  <a:rPr lang="zh-CN" altLang="en-US">
                    <a:noFill/>
                  </a:rPr>
                  <a:t> </a:t>
                </a:r>
              </a:p>
            </p:txBody>
          </p:sp>
        </mc:Fallback>
      </mc:AlternateContent>
      <p:sp>
        <p:nvSpPr>
          <p:cNvPr id="106" name="文本框 105"/>
          <p:cNvSpPr txBox="1"/>
          <p:nvPr/>
        </p:nvSpPr>
        <p:spPr>
          <a:xfrm>
            <a:off x="2865142" y="6266842"/>
            <a:ext cx="6121400" cy="369332"/>
          </a:xfrm>
          <a:prstGeom prst="rect">
            <a:avLst/>
          </a:prstGeom>
          <a:noFill/>
        </p:spPr>
        <p:txBody>
          <a:bodyPr wrap="square">
            <a:spAutoFit/>
          </a:bodyPr>
          <a:lstStyle/>
          <a:p>
            <a:pPr algn="ctr"/>
            <a:r>
              <a:rPr lang="zh-CN" altLang="en-US" dirty="0"/>
              <a:t>完整四元组搜索，搜索空间较大，计算资源要求更高</a:t>
            </a:r>
          </a:p>
        </p:txBody>
      </p:sp>
      <mc:AlternateContent xmlns:mc="http://schemas.openxmlformats.org/markup-compatibility/2006" xmlns:a14="http://schemas.microsoft.com/office/drawing/2010/main">
        <mc:Choice Requires="a14">
          <p:sp>
            <p:nvSpPr>
              <p:cNvPr id="107" name="文本框 106"/>
              <p:cNvSpPr txBox="1"/>
              <p:nvPr/>
            </p:nvSpPr>
            <p:spPr>
              <a:xfrm>
                <a:off x="441353" y="684859"/>
                <a:ext cx="4962497" cy="923330"/>
              </a:xfrm>
              <a:prstGeom prst="rect">
                <a:avLst/>
              </a:prstGeom>
              <a:noFill/>
            </p:spPr>
            <p:txBody>
              <a:bodyPr wrap="square" rtlCol="0">
                <a:spAutoFit/>
              </a:bodyPr>
              <a:lstStyle/>
              <a:p>
                <a:r>
                  <a:rPr lang="en-US" altLang="zh-CN" dirty="0"/>
                  <a:t>Prompt &amp;Template: </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𝒫</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oMath>
                </a14:m>
                <a:endParaRPr lang="en-US" altLang="zh-CN" b="0" dirty="0"/>
              </a:p>
              <a:p>
                <a:r>
                  <a:rPr lang="en-US" altLang="zh-CN" dirty="0"/>
                  <a:t>Operator combination: </a:t>
                </a:r>
                <a14:m>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a:t>is the best OC searched by </a:t>
                </a:r>
                <a:r>
                  <a:rPr lang="en-US" altLang="zh-CN" dirty="0" err="1"/>
                  <a:t>EoH</a:t>
                </a:r>
                <a:r>
                  <a:rPr lang="en-US" altLang="zh-CN" dirty="0"/>
                  <a:t> in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𝒫</m:t>
                        </m:r>
                      </m:e>
                      <m:sub>
                        <m:r>
                          <a:rPr lang="en-US" altLang="zh-CN" i="1">
                            <a:latin typeface="Cambria Math" panose="02040503050406030204" pitchFamily="18" charset="0"/>
                          </a:rPr>
                          <m:t>𝑡</m:t>
                        </m:r>
                      </m:sub>
                    </m:sSub>
                  </m:oMath>
                </a14:m>
                <a:endParaRPr lang="zh-CN" altLang="en-US"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441353" y="684859"/>
                <a:ext cx="4962497" cy="923330"/>
              </a:xfrm>
              <a:prstGeom prst="rect">
                <a:avLst/>
              </a:prstGeom>
              <a:blipFill rotWithShape="1">
                <a:blip r:embed="rId12"/>
                <a:stretch>
                  <a:fillRect l="-1" t="-36" b="40"/>
                </a:stretch>
              </a:blipFill>
            </p:spPr>
            <p:txBody>
              <a:bodyPr/>
              <a:lstStyle/>
              <a:p>
                <a:r>
                  <a:rPr lang="zh-CN" altLang="en-US">
                    <a:noFill/>
                  </a:rPr>
                  <a:t> </a:t>
                </a:r>
              </a:p>
            </p:txBody>
          </p:sp>
        </mc:Fallback>
      </mc:AlternateContent>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Operator combination searching based MCTS-Ⅱ</a:t>
            </a:r>
          </a:p>
        </p:txBody>
      </p:sp>
      <p:sp>
        <p:nvSpPr>
          <p:cNvPr id="16" name="椭圆 15"/>
          <p:cNvSpPr/>
          <p:nvPr/>
        </p:nvSpPr>
        <p:spPr>
          <a:xfrm>
            <a:off x="2781343" y="2010258"/>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441353" y="684859"/>
                <a:ext cx="4962497" cy="923330"/>
              </a:xfrm>
              <a:prstGeom prst="rect">
                <a:avLst/>
              </a:prstGeom>
              <a:noFill/>
            </p:spPr>
            <p:txBody>
              <a:bodyPr wrap="square" rtlCol="0">
                <a:spAutoFit/>
              </a:bodyPr>
              <a:lstStyle/>
              <a:p>
                <a:r>
                  <a:rPr lang="en-US" altLang="zh-CN" dirty="0"/>
                  <a:t>Prompt &amp;Template: </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𝒫</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oMath>
                </a14:m>
                <a:endParaRPr lang="en-US" altLang="zh-CN" b="0" dirty="0"/>
              </a:p>
              <a:p>
                <a:r>
                  <a:rPr lang="en-US" altLang="zh-CN" dirty="0"/>
                  <a:t>Operator combination: </a:t>
                </a:r>
                <a14:m>
                  <m:oMath xmlns:m="http://schemas.openxmlformats.org/officeDocument/2006/math">
                    <m:r>
                      <a:rPr lang="en-US" altLang="zh-CN" b="0" i="1" smtClean="0">
                        <a:latin typeface="Cambria Math" panose="02040503050406030204" pitchFamily="18" charset="0"/>
                      </a:rPr>
                      <m:t>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a:t>is the best OC searched by </a:t>
                </a:r>
                <a:r>
                  <a:rPr lang="en-US" altLang="zh-CN" dirty="0" err="1"/>
                  <a:t>EoH</a:t>
                </a:r>
                <a:r>
                  <a:rPr lang="en-US" altLang="zh-CN" dirty="0"/>
                  <a:t> in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𝒫</m:t>
                        </m:r>
                      </m:e>
                      <m:sub>
                        <m:r>
                          <a:rPr lang="en-US" altLang="zh-CN" i="1">
                            <a:latin typeface="Cambria Math" panose="02040503050406030204" pitchFamily="18" charset="0"/>
                          </a:rPr>
                          <m:t>𝑡</m:t>
                        </m:r>
                      </m:sub>
                    </m:sSub>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441353" y="684859"/>
                <a:ext cx="4962497" cy="923330"/>
              </a:xfrm>
              <a:prstGeom prst="rect">
                <a:avLst/>
              </a:prstGeom>
              <a:blipFill rotWithShape="1">
                <a:blip r:embed="rId3"/>
                <a:stretch>
                  <a:fillRect l="-1" t="-36" b="40"/>
                </a:stretch>
              </a:blipFill>
            </p:spPr>
            <p:txBody>
              <a:bodyPr/>
              <a:lstStyle/>
              <a:p>
                <a:r>
                  <a:rPr lang="zh-CN" altLang="en-US">
                    <a:noFill/>
                  </a:rPr>
                  <a:t> </a:t>
                </a:r>
              </a:p>
            </p:txBody>
          </p:sp>
        </mc:Fallback>
      </mc:AlternateContent>
      <p:sp>
        <p:nvSpPr>
          <p:cNvPr id="4" name="椭圆 3"/>
          <p:cNvSpPr/>
          <p:nvPr/>
        </p:nvSpPr>
        <p:spPr>
          <a:xfrm>
            <a:off x="3486363" y="292378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5" name="椭圆 4"/>
          <p:cNvSpPr/>
          <p:nvPr/>
        </p:nvSpPr>
        <p:spPr>
          <a:xfrm>
            <a:off x="2009226" y="294283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6" name="椭圆 5"/>
          <p:cNvSpPr/>
          <p:nvPr/>
        </p:nvSpPr>
        <p:spPr>
          <a:xfrm>
            <a:off x="3028222" y="40388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7" name="椭圆 6"/>
          <p:cNvSpPr/>
          <p:nvPr/>
        </p:nvSpPr>
        <p:spPr>
          <a:xfrm>
            <a:off x="3919424" y="40295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8" name="椭圆 7"/>
          <p:cNvSpPr/>
          <p:nvPr/>
        </p:nvSpPr>
        <p:spPr>
          <a:xfrm>
            <a:off x="2006023" y="4029546"/>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10" name="椭圆 9"/>
          <p:cNvSpPr/>
          <p:nvPr/>
        </p:nvSpPr>
        <p:spPr>
          <a:xfrm>
            <a:off x="3487622" y="5209780"/>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8</a:t>
            </a:r>
            <a:endParaRPr lang="zh-CN" altLang="en-US" dirty="0">
              <a:solidFill>
                <a:schemeClr val="tx1"/>
              </a:solidFill>
            </a:endParaRPr>
          </a:p>
        </p:txBody>
      </p:sp>
      <p:sp>
        <p:nvSpPr>
          <p:cNvPr id="11" name="椭圆 10"/>
          <p:cNvSpPr/>
          <p:nvPr/>
        </p:nvSpPr>
        <p:spPr>
          <a:xfrm>
            <a:off x="1531822" y="5209779"/>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9</a:t>
            </a:r>
            <a:endParaRPr lang="zh-CN" altLang="en-US" dirty="0">
              <a:solidFill>
                <a:schemeClr val="tx1"/>
              </a:solidFill>
            </a:endParaRPr>
          </a:p>
        </p:txBody>
      </p:sp>
      <p:sp>
        <p:nvSpPr>
          <p:cNvPr id="12" name="椭圆 11"/>
          <p:cNvSpPr/>
          <p:nvPr/>
        </p:nvSpPr>
        <p:spPr>
          <a:xfrm>
            <a:off x="2519508" y="520724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3" name="文本框 32"/>
              <p:cNvSpPr txBox="1"/>
              <p:nvPr/>
            </p:nvSpPr>
            <p:spPr>
              <a:xfrm>
                <a:off x="3349356" y="1780590"/>
                <a:ext cx="1271290"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1</m:t>
                          </m:r>
                        </m:sub>
                      </m:sSub>
                      <m:r>
                        <a:rPr lang="en-US" altLang="zh-CN" b="0" i="1" smtClean="0">
                          <a:latin typeface="Cambria Math" panose="02040503050406030204" pitchFamily="18" charset="0"/>
                        </a:rPr>
                        <m:t>)</m:t>
                      </m:r>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349356" y="1780590"/>
                <a:ext cx="1271290" cy="369332"/>
              </a:xfrm>
              <a:prstGeom prst="rect">
                <a:avLst/>
              </a:prstGeom>
              <a:blipFill rotWithShape="1">
                <a:blip r:embed="rId4"/>
                <a:stretch>
                  <a:fillRect l="-29" t="-14" r="30" b="1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864158" y="2654029"/>
                <a:ext cx="1739165" cy="369332"/>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864158" y="2654029"/>
                <a:ext cx="1739165" cy="369332"/>
              </a:xfrm>
              <a:prstGeom prst="rect">
                <a:avLst/>
              </a:prstGeom>
              <a:blipFill rotWithShape="1">
                <a:blip r:embed="rId5"/>
                <a:stretch>
                  <a:fillRect l="-11" t="-99" r="5" b="3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4282800" y="3817109"/>
                <a:ext cx="1818119"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4282800" y="3817109"/>
                <a:ext cx="1818119" cy="369332"/>
              </a:xfrm>
              <a:prstGeom prst="rect">
                <a:avLst/>
              </a:prstGeom>
              <a:blipFill rotWithShape="1">
                <a:blip r:embed="rId6"/>
                <a:stretch>
                  <a:fillRect l="-20" t="-34" r="26" b="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827573" y="5677495"/>
                <a:ext cx="214973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7</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𝑝</m:t>
                          </m:r>
                        </m:e>
                        <m:sub>
                          <m:r>
                            <a:rPr lang="en-US" altLang="zh-CN" b="0" i="1" smtClean="0">
                              <a:solidFill>
                                <a:srgbClr val="FF0000"/>
                              </a:solidFill>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827573" y="5677495"/>
                <a:ext cx="2149736" cy="369332"/>
              </a:xfrm>
              <a:prstGeom prst="rect">
                <a:avLst/>
              </a:prstGeom>
              <a:blipFill rotWithShape="1">
                <a:blip r:embed="rId7"/>
                <a:stretch>
                  <a:fillRect l="-20" t="-161" r="3" b="97"/>
                </a:stretch>
              </a:blipFill>
            </p:spPr>
            <p:txBody>
              <a:bodyPr/>
              <a:lstStyle/>
              <a:p>
                <a:r>
                  <a:rPr lang="zh-CN" altLang="en-US">
                    <a:noFill/>
                  </a:rPr>
                  <a:t> </a:t>
                </a:r>
              </a:p>
            </p:txBody>
          </p:sp>
        </mc:Fallback>
      </mc:AlternateContent>
      <p:cxnSp>
        <p:nvCxnSpPr>
          <p:cNvPr id="38" name="直接连接符 37"/>
          <p:cNvCxnSpPr>
            <a:stCxn id="16" idx="4"/>
            <a:endCxn id="4" idx="0"/>
          </p:cNvCxnSpPr>
          <p:nvPr/>
        </p:nvCxnSpPr>
        <p:spPr>
          <a:xfrm>
            <a:off x="3019151" y="2457933"/>
            <a:ext cx="705020" cy="465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6" idx="4"/>
            <a:endCxn id="5" idx="0"/>
          </p:cNvCxnSpPr>
          <p:nvPr/>
        </p:nvCxnSpPr>
        <p:spPr>
          <a:xfrm flipH="1">
            <a:off x="2247034" y="2457933"/>
            <a:ext cx="772117" cy="484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0"/>
            <a:endCxn id="5" idx="4"/>
          </p:cNvCxnSpPr>
          <p:nvPr/>
        </p:nvCxnSpPr>
        <p:spPr>
          <a:xfrm flipV="1">
            <a:off x="2243831" y="3390506"/>
            <a:ext cx="3203" cy="639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7" idx="0"/>
            <a:endCxn id="4" idx="4"/>
          </p:cNvCxnSpPr>
          <p:nvPr/>
        </p:nvCxnSpPr>
        <p:spPr>
          <a:xfrm flipH="1" flipV="1">
            <a:off x="3724171" y="3371456"/>
            <a:ext cx="433061" cy="65809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直接连接符 51"/>
          <p:cNvCxnSpPr>
            <a:stCxn id="6" idx="0"/>
            <a:endCxn id="4" idx="4"/>
          </p:cNvCxnSpPr>
          <p:nvPr/>
        </p:nvCxnSpPr>
        <p:spPr>
          <a:xfrm flipV="1">
            <a:off x="3266030" y="3371456"/>
            <a:ext cx="458141" cy="66739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7" idx="4"/>
            <a:endCxn id="10" idx="0"/>
          </p:cNvCxnSpPr>
          <p:nvPr/>
        </p:nvCxnSpPr>
        <p:spPr>
          <a:xfrm flipH="1">
            <a:off x="3725430" y="4477221"/>
            <a:ext cx="431802" cy="732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8" idx="4"/>
            <a:endCxn id="11" idx="0"/>
          </p:cNvCxnSpPr>
          <p:nvPr/>
        </p:nvCxnSpPr>
        <p:spPr>
          <a:xfrm flipH="1">
            <a:off x="1769630" y="4477221"/>
            <a:ext cx="474201" cy="732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8" idx="4"/>
            <a:endCxn id="12" idx="0"/>
          </p:cNvCxnSpPr>
          <p:nvPr/>
        </p:nvCxnSpPr>
        <p:spPr>
          <a:xfrm>
            <a:off x="2243831" y="4477221"/>
            <a:ext cx="513485" cy="73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4378825" y="5207241"/>
            <a:ext cx="475615" cy="447675"/>
          </a:xfrm>
          <a:prstGeom prst="ellipse">
            <a:avLst/>
          </a:prstGeom>
          <a:solidFill>
            <a:srgbClr val="FFFFFF"/>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rPr>
              <a:t>7</a:t>
            </a:r>
            <a:endParaRPr lang="zh-CN" altLang="en-US" dirty="0">
              <a:solidFill>
                <a:schemeClr val="tx1"/>
              </a:solidFill>
            </a:endParaRPr>
          </a:p>
        </p:txBody>
      </p:sp>
      <p:cxnSp>
        <p:nvCxnSpPr>
          <p:cNvPr id="69" name="直接连接符 68"/>
          <p:cNvCxnSpPr>
            <a:stCxn id="7" idx="4"/>
            <a:endCxn id="67" idx="0"/>
          </p:cNvCxnSpPr>
          <p:nvPr/>
        </p:nvCxnSpPr>
        <p:spPr>
          <a:xfrm>
            <a:off x="4157232" y="4477221"/>
            <a:ext cx="459401" cy="73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185039" y="1064490"/>
                <a:ext cx="5879042" cy="5355312"/>
              </a:xfrm>
              <a:prstGeom prst="rect">
                <a:avLst/>
              </a:prstGeom>
              <a:noFill/>
            </p:spPr>
            <p:txBody>
              <a:bodyPr wrap="square">
                <a:spAutoFit/>
              </a:bodyPr>
              <a:lstStyle/>
              <a:p>
                <a:r>
                  <a:rPr lang="en-US" altLang="zh-CN" b="1" dirty="0"/>
                  <a:t>Initialization</a:t>
                </a:r>
              </a:p>
              <a:p>
                <a:pPr indent="457200"/>
                <a:r>
                  <a:rPr lang="en-US" altLang="zh-CN" dirty="0"/>
                  <a:t>Add the initial template to the selected repository.</a:t>
                </a:r>
              </a:p>
              <a:p>
                <a:pPr indent="457200"/>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a14:m>
                <a:r>
                  <a:rPr lang="en-US" altLang="zh-CN" dirty="0"/>
                  <a:t>.</a:t>
                </a:r>
              </a:p>
              <a:p>
                <a:pPr indent="457200"/>
                <a:r>
                  <a:rPr lang="en-US" altLang="zh-CN" dirty="0"/>
                  <a:t>Deciding generation that needs to update template.</a:t>
                </a:r>
              </a:p>
              <a:p>
                <a:endParaRPr lang="en-US" altLang="zh-CN" b="1" dirty="0"/>
              </a:p>
              <a:p>
                <a:pPr marL="285750" indent="-285750">
                  <a:buFont typeface="Wingdings" panose="05000000000000000000" pitchFamily="2" charset="2"/>
                  <a:buChar char="l"/>
                </a:pPr>
                <a:r>
                  <a:rPr lang="en-US" altLang="zh-CN" b="1" dirty="0"/>
                  <a:t>Selection</a:t>
                </a:r>
              </a:p>
              <a:p>
                <a:pPr indent="457200"/>
                <a:r>
                  <a:rPr lang="en-US" altLang="zh-CN" dirty="0"/>
                  <a:t>Upper Confidence bound applied to Trees(UCT).</a:t>
                </a:r>
              </a:p>
              <a:p>
                <a:pPr indent="457200"/>
                <a:endParaRPr lang="en-US" altLang="zh-CN" dirty="0"/>
              </a:p>
              <a:p>
                <a:pPr marL="285750" indent="-285750">
                  <a:buFont typeface="Wingdings" panose="05000000000000000000" pitchFamily="2" charset="2"/>
                  <a:buChar char="l"/>
                </a:pPr>
                <a:r>
                  <a:rPr lang="en-US" altLang="zh-CN" b="1" dirty="0"/>
                  <a:t>Expansion</a:t>
                </a:r>
              </a:p>
              <a:p>
                <a:pPr indent="457200"/>
                <a:r>
                  <a:rPr lang="en-US" altLang="zh-CN" dirty="0"/>
                  <a:t>Generate all branches from the repository.</a:t>
                </a:r>
              </a:p>
              <a:p>
                <a:pPr indent="457200"/>
                <a:r>
                  <a:rPr lang="en-US" altLang="zh-CN" dirty="0"/>
                  <a:t>Sample new templates in the matching generation and add them to the repository.</a:t>
                </a:r>
                <a:endParaRPr lang="en-US" altLang="zh-CN" b="1" dirty="0"/>
              </a:p>
              <a:p>
                <a:pPr marL="285750" indent="-285750">
                  <a:buFont typeface="Wingdings" panose="05000000000000000000" pitchFamily="2" charset="2"/>
                  <a:buChar char="l"/>
                </a:pPr>
                <a:endParaRPr lang="en-US" altLang="zh-CN" b="1" dirty="0"/>
              </a:p>
              <a:p>
                <a:pPr marL="285750" indent="-285750">
                  <a:buFont typeface="Wingdings" panose="05000000000000000000" pitchFamily="2" charset="2"/>
                  <a:buChar char="l"/>
                </a:pPr>
                <a:r>
                  <a:rPr lang="en-US" altLang="zh-CN" b="1" dirty="0"/>
                  <a:t>Simulation</a:t>
                </a:r>
              </a:p>
              <a:p>
                <a:pPr indent="457200"/>
                <a:r>
                  <a:rPr lang="en-US" altLang="zh-CN" dirty="0"/>
                  <a:t>After the length of the state is satisfied, evaluate it using OC</a:t>
                </a:r>
              </a:p>
              <a:p>
                <a:endParaRPr lang="en-US" altLang="zh-CN" b="1" dirty="0"/>
              </a:p>
              <a:p>
                <a:pPr marL="285750" indent="-285750">
                  <a:buFont typeface="Wingdings" panose="05000000000000000000" pitchFamily="2" charset="2"/>
                  <a:buChar char="l"/>
                </a:pPr>
                <a:r>
                  <a:rPr lang="en-US" altLang="zh-CN" b="1" dirty="0"/>
                  <a:t>Backpropagate</a:t>
                </a:r>
              </a:p>
              <a:p>
                <a:pPr indent="457200"/>
                <a:r>
                  <a:rPr lang="en-US" altLang="zh-CN" dirty="0"/>
                  <a:t>Update the parent’s visit number and total reward.</a:t>
                </a:r>
              </a:p>
            </p:txBody>
          </p:sp>
        </mc:Choice>
        <mc:Fallback xmlns="">
          <p:sp>
            <p:nvSpPr>
              <p:cNvPr id="17" name="文本框 16"/>
              <p:cNvSpPr txBox="1">
                <a:spLocks noRot="1" noChangeAspect="1" noMove="1" noResize="1" noEditPoints="1" noAdjustHandles="1" noChangeArrowheads="1" noChangeShapeType="1" noTextEdit="1"/>
              </p:cNvSpPr>
              <p:nvPr/>
            </p:nvSpPr>
            <p:spPr>
              <a:xfrm>
                <a:off x="6185039" y="1064490"/>
                <a:ext cx="5879042" cy="5355312"/>
              </a:xfrm>
              <a:prstGeom prst="rect">
                <a:avLst/>
              </a:prstGeom>
              <a:blipFill rotWithShape="1">
                <a:blip r:embed="rId8"/>
                <a:stretch>
                  <a:fillRect l="-2" t="-4" r="6" b="11"/>
                </a:stretch>
              </a:blipFill>
            </p:spPr>
            <p:txBody>
              <a:bodyPr/>
              <a:lstStyle/>
              <a:p>
                <a:r>
                  <a:rPr lang="zh-CN" altLang="en-US">
                    <a:noFill/>
                  </a:rPr>
                  <a:t> </a:t>
                </a:r>
              </a:p>
            </p:txBody>
          </p:sp>
        </mc:Fallback>
      </mc:AlternateContent>
      <p:cxnSp>
        <p:nvCxnSpPr>
          <p:cNvPr id="28" name="直接连接符 27"/>
          <p:cNvCxnSpPr/>
          <p:nvPr/>
        </p:nvCxnSpPr>
        <p:spPr>
          <a:xfrm>
            <a:off x="806450" y="2654029"/>
            <a:ext cx="484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06450" y="3694151"/>
            <a:ext cx="484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42109" y="4842231"/>
            <a:ext cx="48450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247650" y="2014946"/>
                <a:ext cx="1344179"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47650" y="2014946"/>
                <a:ext cx="1344179" cy="369332"/>
              </a:xfrm>
              <a:prstGeom prst="rect">
                <a:avLst/>
              </a:prstGeom>
              <a:blipFill rotWithShape="1">
                <a:blip r:embed="rId9"/>
                <a:stretch>
                  <a:fillRect t="-25" r="39"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47650" y="2962298"/>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247650" y="2962298"/>
                <a:ext cx="1457290" cy="369332"/>
              </a:xfrm>
              <a:prstGeom prst="rect">
                <a:avLst/>
              </a:prstGeom>
              <a:blipFill rotWithShape="1">
                <a:blip r:embed="rId10"/>
                <a:stretch>
                  <a:fillRect t="-6" r="41" b="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45099" y="4021228"/>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45099" y="4021228"/>
                <a:ext cx="1457290" cy="369332"/>
              </a:xfrm>
              <a:prstGeom prst="rect">
                <a:avLst/>
              </a:prstGeom>
              <a:blipFill rotWithShape="1">
                <a:blip r:embed="rId11"/>
                <a:stretch>
                  <a:fillRect l="-43" t="-110" r="40"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217203" y="5246412"/>
                <a:ext cx="145729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17203" y="5246412"/>
                <a:ext cx="1457290" cy="369332"/>
              </a:xfrm>
              <a:prstGeom prst="rect">
                <a:avLst/>
              </a:prstGeom>
              <a:blipFill rotWithShape="1">
                <a:blip r:embed="rId12"/>
                <a:stretch>
                  <a:fillRect l="-2" t="-11" r="43" b="119"/>
                </a:stretch>
              </a:blipFill>
            </p:spPr>
            <p:txBody>
              <a:bodyPr/>
              <a:lstStyle/>
              <a:p>
                <a:r>
                  <a:rPr lang="zh-CN" altLang="en-US">
                    <a:noFill/>
                  </a:rPr>
                  <a:t> </a:t>
                </a:r>
              </a:p>
            </p:txBody>
          </p:sp>
        </mc:Fallback>
      </mc:AlternateContent>
      <p:sp>
        <p:nvSpPr>
          <p:cNvPr id="43" name="文本框 42"/>
          <p:cNvSpPr txBox="1"/>
          <p:nvPr/>
        </p:nvSpPr>
        <p:spPr>
          <a:xfrm>
            <a:off x="245099" y="6328963"/>
            <a:ext cx="6121400" cy="369332"/>
          </a:xfrm>
          <a:prstGeom prst="rect">
            <a:avLst/>
          </a:prstGeom>
          <a:noFill/>
        </p:spPr>
        <p:txBody>
          <a:bodyPr wrap="square">
            <a:spAutoFit/>
          </a:bodyPr>
          <a:lstStyle/>
          <a:p>
            <a:pPr algn="ctr"/>
            <a:r>
              <a:rPr lang="zh-CN" altLang="en-US" dirty="0"/>
              <a:t>渐进式搜索，分支信息容易被利用和控制</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Comparison with different variants of MCTS</a:t>
            </a:r>
          </a:p>
        </p:txBody>
      </p:sp>
      <p:sp>
        <p:nvSpPr>
          <p:cNvPr id="7" name="文本框 6"/>
          <p:cNvSpPr txBox="1"/>
          <p:nvPr/>
        </p:nvSpPr>
        <p:spPr>
          <a:xfrm>
            <a:off x="7731760" y="2660015"/>
            <a:ext cx="4114800" cy="1198880"/>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b="1">
                <a:sym typeface="+mn-ea"/>
              </a:rPr>
              <a:t>Fixing</a:t>
            </a:r>
            <a:r>
              <a:rPr lang="zh-CN" altLang="en-US" b="1">
                <a:sym typeface="+mn-ea"/>
              </a:rPr>
              <a:t>（固定</a:t>
            </a:r>
            <a:r>
              <a:rPr lang="en-US" altLang="zh-CN" b="1">
                <a:sym typeface="+mn-ea"/>
              </a:rPr>
              <a:t>prompt</a:t>
            </a:r>
            <a:r>
              <a:rPr lang="zh-CN" altLang="en-US" b="1">
                <a:sym typeface="+mn-ea"/>
              </a:rPr>
              <a:t>集渐进式搜索）</a:t>
            </a:r>
          </a:p>
          <a:p>
            <a:pPr marL="285750" indent="-285750">
              <a:buFont typeface="Arial" panose="020B0604020202020204" pitchFamily="34" charset="0"/>
              <a:buChar char="•"/>
            </a:pPr>
            <a:r>
              <a:rPr lang="en-US" altLang="zh-CN">
                <a:sym typeface="+mn-ea"/>
              </a:rPr>
              <a:t>FixSampling</a:t>
            </a:r>
            <a:r>
              <a:rPr lang="zh-CN" altLang="en-US">
                <a:sym typeface="+mn-ea"/>
              </a:rPr>
              <a:t>（过程采样渐进式搜索）</a:t>
            </a:r>
            <a:endParaRPr lang="en-US" altLang="zh-CN">
              <a:sym typeface="+mn-ea"/>
            </a:endParaRPr>
          </a:p>
          <a:p>
            <a:pPr marL="285750" indent="-285750">
              <a:buFont typeface="Arial" panose="020B0604020202020204" pitchFamily="34" charset="0"/>
              <a:buChar char="•"/>
            </a:pPr>
            <a:r>
              <a:rPr lang="en-US" altLang="zh-CN">
                <a:sym typeface="+mn-ea"/>
              </a:rPr>
              <a:t>4Tuple</a:t>
            </a:r>
            <a:r>
              <a:rPr lang="zh-CN" altLang="en-US">
                <a:sym typeface="+mn-ea"/>
              </a:rPr>
              <a:t>（完整</a:t>
            </a:r>
            <a:r>
              <a:rPr lang="en-US" altLang="zh-CN">
                <a:sym typeface="+mn-ea"/>
              </a:rPr>
              <a:t>prompt</a:t>
            </a:r>
            <a:r>
              <a:rPr lang="zh-CN" altLang="en-US">
                <a:sym typeface="+mn-ea"/>
              </a:rPr>
              <a:t>四元组搜索）</a:t>
            </a:r>
          </a:p>
          <a:p>
            <a:pPr marL="285750" indent="-285750">
              <a:buFont typeface="Arial" panose="020B0604020202020204" pitchFamily="34" charset="0"/>
              <a:buChar char="•"/>
            </a:pPr>
            <a:endParaRPr lang="zh-CN" altLang="en-US">
              <a:sym typeface="+mn-ea"/>
            </a:endParaRPr>
          </a:p>
        </p:txBody>
      </p:sp>
      <p:pic>
        <p:nvPicPr>
          <p:cNvPr id="4" name="图片 3"/>
          <p:cNvPicPr>
            <a:picLocks noChangeAspect="1"/>
          </p:cNvPicPr>
          <p:nvPr/>
        </p:nvPicPr>
        <p:blipFill>
          <a:blip r:embed="rId3"/>
          <a:stretch>
            <a:fillRect/>
          </a:stretch>
        </p:blipFill>
        <p:spPr>
          <a:xfrm>
            <a:off x="213360" y="3666490"/>
            <a:ext cx="7449820" cy="2928620"/>
          </a:xfrm>
          <a:prstGeom prst="rect">
            <a:avLst/>
          </a:prstGeom>
        </p:spPr>
      </p:pic>
      <p:pic>
        <p:nvPicPr>
          <p:cNvPr id="8" name="图片 7"/>
          <p:cNvPicPr>
            <a:picLocks noChangeAspect="1"/>
          </p:cNvPicPr>
          <p:nvPr/>
        </p:nvPicPr>
        <p:blipFill>
          <a:blip r:embed="rId4"/>
          <a:stretch>
            <a:fillRect/>
          </a:stretch>
        </p:blipFill>
        <p:spPr>
          <a:xfrm>
            <a:off x="213360" y="685165"/>
            <a:ext cx="7449185" cy="292798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Preliminary experiment  </a:t>
            </a:r>
          </a:p>
        </p:txBody>
      </p:sp>
      <p:sp>
        <p:nvSpPr>
          <p:cNvPr id="46" name="文本框 45"/>
          <p:cNvSpPr txBox="1"/>
          <p:nvPr>
            <p:custDataLst>
              <p:tags r:id="rId2"/>
            </p:custDataLst>
          </p:nvPr>
        </p:nvSpPr>
        <p:spPr>
          <a:xfrm>
            <a:off x="4358639" y="595114"/>
            <a:ext cx="3703319" cy="369332"/>
          </a:xfrm>
          <a:prstGeom prst="rect">
            <a:avLst/>
          </a:prstGeom>
          <a:noFill/>
        </p:spPr>
        <p:txBody>
          <a:bodyPr wrap="square">
            <a:spAutoFit/>
          </a:bodyPr>
          <a:lstStyle/>
          <a:p>
            <a:pPr algn="ctr"/>
            <a:r>
              <a:rPr lang="zh-CN" altLang="en-US" b="1" dirty="0"/>
              <a:t>渐进式</a:t>
            </a:r>
            <a:r>
              <a:rPr lang="zh-CN" altLang="en-US" dirty="0"/>
              <a:t> 逐步采样并固定采样上限</a:t>
            </a:r>
            <a:r>
              <a:rPr lang="en-US" altLang="zh-CN" dirty="0"/>
              <a:t>4</a:t>
            </a:r>
            <a:endParaRPr lang="zh-CN" altLang="en-US" dirty="0"/>
          </a:p>
        </p:txBody>
      </p:sp>
      <p:sp>
        <p:nvSpPr>
          <p:cNvPr id="47" name="文本框 46"/>
          <p:cNvSpPr txBox="1"/>
          <p:nvPr/>
        </p:nvSpPr>
        <p:spPr>
          <a:xfrm>
            <a:off x="731521" y="595114"/>
            <a:ext cx="2849880" cy="369332"/>
          </a:xfrm>
          <a:prstGeom prst="rect">
            <a:avLst/>
          </a:prstGeom>
          <a:noFill/>
        </p:spPr>
        <p:txBody>
          <a:bodyPr wrap="square">
            <a:spAutoFit/>
          </a:bodyPr>
          <a:lstStyle/>
          <a:p>
            <a:pPr algn="ctr"/>
            <a:r>
              <a:rPr lang="zh-CN" altLang="en-US" dirty="0"/>
              <a:t>初始采样</a:t>
            </a:r>
            <a:r>
              <a:rPr lang="en-US" altLang="zh-CN" dirty="0"/>
              <a:t>4</a:t>
            </a:r>
            <a:r>
              <a:rPr lang="zh-CN" altLang="en-US" dirty="0"/>
              <a:t>次固定变量取值</a:t>
            </a:r>
          </a:p>
        </p:txBody>
      </p:sp>
      <p:sp>
        <p:nvSpPr>
          <p:cNvPr id="48" name="文本框 47"/>
          <p:cNvSpPr txBox="1"/>
          <p:nvPr>
            <p:custDataLst>
              <p:tags r:id="rId3"/>
            </p:custDataLst>
          </p:nvPr>
        </p:nvSpPr>
        <p:spPr>
          <a:xfrm>
            <a:off x="8275320" y="595114"/>
            <a:ext cx="3398520" cy="369332"/>
          </a:xfrm>
          <a:prstGeom prst="rect">
            <a:avLst/>
          </a:prstGeom>
          <a:noFill/>
        </p:spPr>
        <p:txBody>
          <a:bodyPr wrap="square">
            <a:spAutoFit/>
          </a:bodyPr>
          <a:lstStyle/>
          <a:p>
            <a:pPr algn="ctr"/>
            <a:r>
              <a:rPr lang="zh-CN" altLang="en-US" b="1" dirty="0"/>
              <a:t>完整</a:t>
            </a:r>
            <a:r>
              <a:rPr lang="en-US" altLang="zh-CN" b="1" dirty="0"/>
              <a:t>Tuple </a:t>
            </a:r>
            <a:r>
              <a:rPr lang="zh-CN" altLang="en-US" dirty="0"/>
              <a:t>固定深度</a:t>
            </a:r>
            <a:r>
              <a:rPr lang="en-US" altLang="zh-CN" dirty="0"/>
              <a:t>4</a:t>
            </a:r>
            <a:r>
              <a:rPr lang="zh-CN" altLang="en-US" dirty="0"/>
              <a:t>随机采样</a:t>
            </a:r>
          </a:p>
        </p:txBody>
      </p:sp>
      <p:pic>
        <p:nvPicPr>
          <p:cNvPr id="61" name="图片 60"/>
          <p:cNvPicPr>
            <a:picLocks noChangeAspect="1"/>
          </p:cNvPicPr>
          <p:nvPr>
            <p:custDataLst>
              <p:tags r:id="rId4"/>
            </p:custDataLst>
          </p:nvPr>
        </p:nvPicPr>
        <p:blipFill>
          <a:blip r:embed="rId9"/>
          <a:stretch>
            <a:fillRect/>
          </a:stretch>
        </p:blipFill>
        <p:spPr>
          <a:xfrm>
            <a:off x="8069299" y="945531"/>
            <a:ext cx="3720073" cy="2790055"/>
          </a:xfrm>
          <a:prstGeom prst="rect">
            <a:avLst/>
          </a:prstGeom>
        </p:spPr>
      </p:pic>
      <p:pic>
        <p:nvPicPr>
          <p:cNvPr id="63" name="图片 62"/>
          <p:cNvPicPr>
            <a:picLocks noChangeAspect="1"/>
          </p:cNvPicPr>
          <p:nvPr/>
        </p:nvPicPr>
        <p:blipFill>
          <a:blip r:embed="rId9"/>
          <a:stretch>
            <a:fillRect/>
          </a:stretch>
        </p:blipFill>
        <p:spPr>
          <a:xfrm>
            <a:off x="307378" y="958096"/>
            <a:ext cx="3703320" cy="2777490"/>
          </a:xfrm>
          <a:prstGeom prst="rect">
            <a:avLst/>
          </a:prstGeom>
        </p:spPr>
      </p:pic>
      <p:pic>
        <p:nvPicPr>
          <p:cNvPr id="65" name="图片 64"/>
          <p:cNvPicPr>
            <a:picLocks noChangeAspect="1"/>
          </p:cNvPicPr>
          <p:nvPr>
            <p:custDataLst>
              <p:tags r:id="rId5"/>
            </p:custDataLst>
          </p:nvPr>
        </p:nvPicPr>
        <p:blipFill>
          <a:blip r:embed="rId10"/>
          <a:stretch>
            <a:fillRect/>
          </a:stretch>
        </p:blipFill>
        <p:spPr>
          <a:xfrm>
            <a:off x="8032431" y="3669295"/>
            <a:ext cx="3720074" cy="2790055"/>
          </a:xfrm>
          <a:prstGeom prst="rect">
            <a:avLst/>
          </a:prstGeom>
        </p:spPr>
      </p:pic>
      <p:pic>
        <p:nvPicPr>
          <p:cNvPr id="66" name="图片 65"/>
          <p:cNvPicPr>
            <a:picLocks noChangeAspect="1"/>
          </p:cNvPicPr>
          <p:nvPr/>
        </p:nvPicPr>
        <p:blipFill>
          <a:blip r:embed="rId11"/>
          <a:stretch>
            <a:fillRect/>
          </a:stretch>
        </p:blipFill>
        <p:spPr>
          <a:xfrm>
            <a:off x="387387" y="3735586"/>
            <a:ext cx="3586443" cy="2689832"/>
          </a:xfrm>
          <a:prstGeom prst="rect">
            <a:avLst/>
          </a:prstGeom>
        </p:spPr>
      </p:pic>
      <p:pic>
        <p:nvPicPr>
          <p:cNvPr id="68" name="图片 67"/>
          <p:cNvPicPr>
            <a:picLocks noChangeAspect="1"/>
          </p:cNvPicPr>
          <p:nvPr>
            <p:custDataLst>
              <p:tags r:id="rId6"/>
            </p:custDataLst>
          </p:nvPr>
        </p:nvPicPr>
        <p:blipFill>
          <a:blip r:embed="rId12"/>
          <a:stretch>
            <a:fillRect/>
          </a:stretch>
        </p:blipFill>
        <p:spPr>
          <a:xfrm>
            <a:off x="4160520" y="3735586"/>
            <a:ext cx="3543300" cy="2657475"/>
          </a:xfrm>
          <a:prstGeom prst="rect">
            <a:avLst/>
          </a:prstGeom>
        </p:spPr>
      </p:pic>
      <p:pic>
        <p:nvPicPr>
          <p:cNvPr id="71" name="图片 70"/>
          <p:cNvPicPr>
            <a:picLocks noChangeAspect="1"/>
          </p:cNvPicPr>
          <p:nvPr>
            <p:custDataLst>
              <p:tags r:id="rId7"/>
            </p:custDataLst>
          </p:nvPr>
        </p:nvPicPr>
        <p:blipFill>
          <a:blip r:embed="rId13"/>
          <a:stretch>
            <a:fillRect/>
          </a:stretch>
        </p:blipFill>
        <p:spPr>
          <a:xfrm>
            <a:off x="4236719" y="973642"/>
            <a:ext cx="3563417" cy="2672563"/>
          </a:xfrm>
          <a:prstGeom prst="rect">
            <a:avLst/>
          </a:prstGeom>
        </p:spPr>
      </p:pic>
      <p:sp>
        <p:nvSpPr>
          <p:cNvPr id="2" name="文本框 1"/>
          <p:cNvSpPr txBox="1"/>
          <p:nvPr/>
        </p:nvSpPr>
        <p:spPr>
          <a:xfrm>
            <a:off x="314960" y="6300470"/>
            <a:ext cx="3566160" cy="337185"/>
          </a:xfrm>
          <a:prstGeom prst="rect">
            <a:avLst/>
          </a:prstGeom>
          <a:noFill/>
        </p:spPr>
        <p:txBody>
          <a:bodyPr wrap="square" rtlCol="0" anchor="t">
            <a:spAutoFit/>
          </a:bodyPr>
          <a:lstStyle/>
          <a:p>
            <a:r>
              <a:rPr lang="en-US" altLang="zh-CN" sz="1600" b="1">
                <a:sym typeface="+mn-ea"/>
              </a:rPr>
              <a:t>Fixing</a:t>
            </a:r>
            <a:r>
              <a:rPr lang="zh-CN" altLang="en-US" sz="1600" b="1">
                <a:sym typeface="+mn-ea"/>
              </a:rPr>
              <a:t>（固定</a:t>
            </a:r>
            <a:r>
              <a:rPr lang="en-US" altLang="zh-CN" sz="1600" b="1">
                <a:sym typeface="+mn-ea"/>
              </a:rPr>
              <a:t>prompt</a:t>
            </a:r>
            <a:r>
              <a:rPr lang="zh-CN" altLang="en-US" sz="1600" b="1">
                <a:sym typeface="+mn-ea"/>
              </a:rPr>
              <a:t>集渐进式搜索）</a:t>
            </a:r>
          </a:p>
        </p:txBody>
      </p:sp>
      <p:sp>
        <p:nvSpPr>
          <p:cNvPr id="3" name="文本框 2"/>
          <p:cNvSpPr txBox="1"/>
          <p:nvPr/>
        </p:nvSpPr>
        <p:spPr>
          <a:xfrm>
            <a:off x="4066540" y="6269355"/>
            <a:ext cx="3872230" cy="368300"/>
          </a:xfrm>
          <a:prstGeom prst="rect">
            <a:avLst/>
          </a:prstGeom>
          <a:noFill/>
        </p:spPr>
        <p:txBody>
          <a:bodyPr wrap="square" rtlCol="0" anchor="t">
            <a:spAutoFit/>
          </a:bodyPr>
          <a:lstStyle/>
          <a:p>
            <a:pPr indent="0">
              <a:buFont typeface="Arial" panose="020B0604020202020204" pitchFamily="34" charset="0"/>
              <a:buNone/>
            </a:pPr>
            <a:r>
              <a:rPr lang="en-US" altLang="zh-CN">
                <a:sym typeface="+mn-ea"/>
              </a:rPr>
              <a:t>FixSampling</a:t>
            </a:r>
            <a:r>
              <a:rPr lang="zh-CN" altLang="en-US">
                <a:sym typeface="+mn-ea"/>
              </a:rPr>
              <a:t>（过程采样渐进式搜索）</a:t>
            </a:r>
          </a:p>
        </p:txBody>
      </p:sp>
      <p:sp>
        <p:nvSpPr>
          <p:cNvPr id="4" name="文本框 3"/>
          <p:cNvSpPr txBox="1"/>
          <p:nvPr/>
        </p:nvSpPr>
        <p:spPr>
          <a:xfrm>
            <a:off x="8124190" y="6269355"/>
            <a:ext cx="3552825" cy="368300"/>
          </a:xfrm>
          <a:prstGeom prst="rect">
            <a:avLst/>
          </a:prstGeom>
          <a:noFill/>
        </p:spPr>
        <p:txBody>
          <a:bodyPr wrap="square" rtlCol="0" anchor="t">
            <a:spAutoFit/>
          </a:bodyPr>
          <a:lstStyle/>
          <a:p>
            <a:pPr indent="0">
              <a:buFont typeface="Arial" panose="020B0604020202020204" pitchFamily="34" charset="0"/>
              <a:buNone/>
            </a:pPr>
            <a:r>
              <a:rPr lang="en-US" altLang="zh-CN">
                <a:sym typeface="+mn-ea"/>
              </a:rPr>
              <a:t>4Tuple</a:t>
            </a:r>
            <a:r>
              <a:rPr lang="zh-CN" altLang="en-US">
                <a:sym typeface="+mn-ea"/>
              </a:rPr>
              <a:t>（完整</a:t>
            </a:r>
            <a:r>
              <a:rPr lang="en-US" altLang="zh-CN">
                <a:sym typeface="+mn-ea"/>
              </a:rPr>
              <a:t>prompt</a:t>
            </a:r>
            <a:r>
              <a:rPr lang="zh-CN" altLang="en-US">
                <a:sym typeface="+mn-ea"/>
              </a:rPr>
              <a:t>四元组搜索）</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3360" y="3666490"/>
            <a:ext cx="7449185" cy="2928620"/>
          </a:xfrm>
          <a:prstGeom prst="rect">
            <a:avLst/>
          </a:prstGeom>
        </p:spPr>
      </p:pic>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Comparison with different variants of OptimalMethod</a:t>
            </a:r>
          </a:p>
        </p:txBody>
      </p:sp>
      <p:pic>
        <p:nvPicPr>
          <p:cNvPr id="3" name="图片 2"/>
          <p:cNvPicPr>
            <a:picLocks noChangeAspect="1"/>
          </p:cNvPicPr>
          <p:nvPr/>
        </p:nvPicPr>
        <p:blipFill>
          <a:blip r:embed="rId4"/>
          <a:stretch>
            <a:fillRect/>
          </a:stretch>
        </p:blipFill>
        <p:spPr>
          <a:xfrm>
            <a:off x="213360" y="733425"/>
            <a:ext cx="7461250" cy="293306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Introduction</a:t>
            </a:r>
          </a:p>
        </p:txBody>
      </p:sp>
      <p:sp>
        <p:nvSpPr>
          <p:cNvPr id="2" name="文本框 1"/>
          <p:cNvSpPr txBox="1"/>
          <p:nvPr/>
        </p:nvSpPr>
        <p:spPr>
          <a:xfrm>
            <a:off x="358775" y="894715"/>
            <a:ext cx="11184890" cy="5012055"/>
          </a:xfrm>
          <a:prstGeom prst="rect">
            <a:avLst/>
          </a:prstGeom>
          <a:noFill/>
        </p:spPr>
        <p:txBody>
          <a:bodyPr wrap="square" rtlCol="0" anchor="t">
            <a:noAutofit/>
          </a:bodyPr>
          <a:lstStyle/>
          <a:p>
            <a:pPr fontAlgn="auto">
              <a:lnSpc>
                <a:spcPct val="100000"/>
              </a:lnSpc>
            </a:pPr>
            <a:r>
              <a:rPr lang="en-US" altLang="zh-CN" sz="2000" b="1" dirty="0">
                <a:latin typeface="Times New Roman" panose="02020603050405020304" pitchFamily="18" charset="0"/>
                <a:cs typeface="Times New Roman" panose="02020603050405020304" pitchFamily="18" charset="0"/>
                <a:sym typeface="+mn-ea"/>
              </a:rPr>
              <a:t>Background </a:t>
            </a:r>
            <a:endParaRPr lang="en-US" altLang="zh-CN" sz="2000" dirty="0">
              <a:latin typeface="Times New Roman" panose="02020603050405020304" pitchFamily="18" charset="0"/>
              <a:cs typeface="Times New Roman" panose="02020603050405020304" pitchFamily="18" charset="0"/>
              <a:sym typeface="+mn-ea"/>
            </a:endParaRPr>
          </a:p>
          <a:p>
            <a:pPr fontAlgn="auto">
              <a:lnSpc>
                <a:spcPct val="100000"/>
              </a:lnSpc>
            </a:pPr>
            <a:r>
              <a:rPr lang="en-US" altLang="zh-CN" sz="2000" dirty="0">
                <a:latin typeface="Times New Roman" panose="02020603050405020304" pitchFamily="18" charset="0"/>
                <a:cs typeface="Times New Roman" panose="02020603050405020304" pitchFamily="18" charset="0"/>
                <a:sym typeface="+mn-ea"/>
              </a:rPr>
              <a:t>The optimization performance of MOEAs heavily depends on the design and combination of domain-specific search operators.</a:t>
            </a:r>
          </a:p>
          <a:p>
            <a:pPr fontAlgn="auto">
              <a:lnSpc>
                <a:spcPct val="100000"/>
              </a:lnSpc>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Wingdings" panose="05000000000000000000" charset="0"/>
              <a:buNone/>
            </a:pPr>
            <a:r>
              <a:rPr lang="en-US" altLang="zh-CN" sz="2000" b="1" dirty="0">
                <a:latin typeface="Times New Roman" panose="02020603050405020304" pitchFamily="18" charset="0"/>
                <a:cs typeface="Times New Roman" panose="02020603050405020304" pitchFamily="18" charset="0"/>
                <a:sym typeface="+mn-ea"/>
              </a:rPr>
              <a:t>Heuristic operators designed based on expert knowledge</a:t>
            </a:r>
          </a:p>
          <a:p>
            <a:pPr marL="342900" indent="-342900" fontAlgn="auto">
              <a:lnSpc>
                <a:spcPct val="10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Relying on expert experience</a:t>
            </a:r>
          </a:p>
          <a:p>
            <a:pPr marL="342900" indent="-342900" fontAlgn="auto">
              <a:lnSpc>
                <a:spcPct val="10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Costly</a:t>
            </a:r>
          </a:p>
          <a:p>
            <a:pPr marL="342900" indent="-342900" fontAlgn="auto">
              <a:lnSpc>
                <a:spcPct val="10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Non-adaptive and lacks generalization</a:t>
            </a:r>
          </a:p>
          <a:p>
            <a:pPr indent="457200" fontAlgn="auto">
              <a:lnSpc>
                <a:spcPct val="100000"/>
              </a:lnSpc>
              <a:buFont typeface="Wingdings" panose="05000000000000000000" charset="0"/>
              <a:buNone/>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Wingdings" panose="05000000000000000000" charset="0"/>
              <a:buNone/>
            </a:pPr>
            <a:r>
              <a:rPr lang="en-US" altLang="zh-CN" sz="2000" b="1" dirty="0">
                <a:latin typeface="Times New Roman" panose="02020603050405020304" pitchFamily="18" charset="0"/>
                <a:cs typeface="Times New Roman" panose="02020603050405020304" pitchFamily="18" charset="0"/>
                <a:sym typeface="+mn-ea"/>
              </a:rPr>
              <a:t>How to Achieve Automatic Operator Design?</a:t>
            </a:r>
          </a:p>
          <a:p>
            <a:pPr fontAlgn="auto">
              <a:lnSpc>
                <a:spcPct val="100000"/>
              </a:lnSpc>
            </a:pPr>
            <a:r>
              <a:rPr lang="en-US" altLang="zh-CN" sz="2000" dirty="0">
                <a:latin typeface="Times New Roman" panose="02020603050405020304" pitchFamily="18" charset="0"/>
                <a:cs typeface="Times New Roman" panose="02020603050405020304" pitchFamily="18" charset="0"/>
                <a:sym typeface="+mn-ea"/>
              </a:rPr>
              <a:t>Traditional Automatic design of heuristic (AHD)</a:t>
            </a:r>
            <a:r>
              <a:rPr lang="en-US" altLang="zh-CN" sz="2000"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method, such as the well-known Genetic Programming Hyper Heuristic (GPHH)</a:t>
            </a:r>
            <a:r>
              <a:rPr lang="en-US" altLang="zh-CN" sz="2000" baseline="30000" dirty="0">
                <a:latin typeface="Times New Roman" panose="02020603050405020304" pitchFamily="18" charset="0"/>
                <a:cs typeface="Times New Roman" panose="02020603050405020304" pitchFamily="18" charset="0"/>
                <a:sym typeface="+mn-ea"/>
              </a:rPr>
              <a:t>[2]</a:t>
            </a:r>
            <a:endParaRPr lang="en-US" altLang="zh-CN" sz="2000" dirty="0">
              <a:latin typeface="Times New Roman" panose="02020603050405020304" pitchFamily="18" charset="0"/>
              <a:cs typeface="Times New Roman" panose="02020603050405020304" pitchFamily="18" charset="0"/>
              <a:sym typeface="+mn-ea"/>
            </a:endParaRPr>
          </a:p>
          <a:p>
            <a:pPr marL="342900" indent="-342900" fontAlgn="auto">
              <a:lnSpc>
                <a:spcPct val="10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sym typeface="+mn-ea"/>
              </a:rPr>
              <a:t>Rely heavily on predefined heuristic spaces</a:t>
            </a:r>
            <a:r>
              <a:rPr lang="en-US" altLang="zh-CN" sz="2000" dirty="0">
                <a:latin typeface="Times New Roman" panose="02020603050405020304" pitchFamily="18" charset="0"/>
                <a:cs typeface="Times New Roman" panose="02020603050405020304" pitchFamily="18" charset="0"/>
                <a:sym typeface="+mn-ea"/>
              </a:rPr>
              <a:t> or rules designed by human experts</a:t>
            </a:r>
          </a:p>
          <a:p>
            <a:pPr marL="342900" indent="-342900" fontAlgn="auto">
              <a:lnSpc>
                <a:spcPct val="10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sym typeface="+mn-ea"/>
              </a:rPr>
              <a:t>Recently, Language Hyper-Heuristics (LHH)</a:t>
            </a:r>
            <a:r>
              <a:rPr lang="en-US" altLang="zh-CN" sz="2000" baseline="30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 has emerged as a promising solution to overcome this limitation.</a:t>
            </a:r>
          </a:p>
        </p:txBody>
      </p:sp>
      <p:sp>
        <p:nvSpPr>
          <p:cNvPr id="4" name="文本框 3"/>
          <p:cNvSpPr txBox="1"/>
          <p:nvPr/>
        </p:nvSpPr>
        <p:spPr>
          <a:xfrm>
            <a:off x="216535" y="6212840"/>
            <a:ext cx="11897360" cy="645160"/>
          </a:xfrm>
          <a:prstGeom prst="rect">
            <a:avLst/>
          </a:prstGeom>
          <a:noFill/>
        </p:spPr>
        <p:txBody>
          <a:bodyPr wrap="square" rtlCol="0">
            <a:spAutoFit/>
          </a:bodyPr>
          <a:lstStyle/>
          <a:p>
            <a:r>
              <a:rPr lang="en-US" altLang="zh-CN" sz="1200">
                <a:latin typeface="Times New Roman" panose="02020603050405020304" pitchFamily="18" charset="0"/>
                <a:cs typeface="Times New Roman" panose="02020603050405020304" pitchFamily="18" charset="0"/>
              </a:rPr>
              <a:t>[1] Burke E K, Hyde M R, Kendall G, et al. A classification of hyper-heuristic approaches: revisited[M]//Handbook of metaheuristics. Cham: Springer International Publishing, 2018: 453-477.</a:t>
            </a:r>
          </a:p>
          <a:p>
            <a:r>
              <a:rPr lang="en-US" altLang="zh-CN" sz="1200">
                <a:latin typeface="Times New Roman" panose="02020603050405020304" pitchFamily="18" charset="0"/>
                <a:cs typeface="Times New Roman" panose="02020603050405020304" pitchFamily="18" charset="0"/>
                <a:sym typeface="+mn-ea"/>
              </a:rPr>
              <a:t>[2] </a:t>
            </a:r>
            <a:r>
              <a:rPr lang="en-US" altLang="zh-CN" sz="1200">
                <a:latin typeface="Times New Roman" panose="02020603050405020304" pitchFamily="18" charset="0"/>
                <a:cs typeface="Times New Roman" panose="02020603050405020304" pitchFamily="18" charset="0"/>
              </a:rPr>
              <a:t>Langdon W B, Poli R. Foundations of genetic programming[M]. Springer Science &amp; Business Media, 2013.</a:t>
            </a:r>
          </a:p>
          <a:p>
            <a:r>
              <a:rPr lang="en-US" altLang="zh-CN" sz="1200">
                <a:latin typeface="Times New Roman" panose="02020603050405020304" pitchFamily="18" charset="0"/>
                <a:cs typeface="Times New Roman" panose="02020603050405020304" pitchFamily="18" charset="0"/>
                <a:sym typeface="+mn-ea"/>
              </a:rPr>
              <a:t>[3] </a:t>
            </a:r>
            <a:r>
              <a:rPr lang="en-US" altLang="zh-CN" sz="1200">
                <a:latin typeface="Times New Roman" panose="02020603050405020304" pitchFamily="18" charset="0"/>
                <a:cs typeface="Times New Roman" panose="02020603050405020304" pitchFamily="18" charset="0"/>
              </a:rPr>
              <a:t>Kiet N V T, Van Tung D, Dao T C, et al. MOTIF: Multi-strategy Optimization via Turn-based Interactive Framework[J]. arXiv preprint arXiv:2508.03929, 2025.</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Preliminary experiment</a:t>
            </a:r>
            <a:r>
              <a:rPr kumimoji="1" lang="zh-CN" altLang="en-US" dirty="0">
                <a:latin typeface="Arial Black" panose="020B0A04020102020204"/>
                <a:ea typeface="微软雅黑" panose="020B0503020204020204" charset="-122"/>
              </a:rPr>
              <a:t>（</a:t>
            </a:r>
            <a:r>
              <a:rPr kumimoji="1" lang="en-US" altLang="zh-CN" dirty="0">
                <a:latin typeface="Arial Black" panose="020B0A04020102020204"/>
                <a:ea typeface="微软雅黑" panose="020B0503020204020204" charset="-122"/>
              </a:rPr>
              <a:t>MCTS</a:t>
            </a:r>
            <a:r>
              <a:rPr kumimoji="1" lang="zh-CN" altLang="en-US" dirty="0">
                <a:latin typeface="Arial Black" panose="020B0A04020102020204"/>
                <a:ea typeface="微软雅黑" panose="020B0503020204020204" charset="-122"/>
              </a:rPr>
              <a:t>）</a:t>
            </a:r>
            <a:r>
              <a:rPr kumimoji="1" lang="en-US" altLang="zh-CN" dirty="0">
                <a:latin typeface="Arial Black" panose="020B0A04020102020204"/>
                <a:ea typeface="微软雅黑" panose="020B0503020204020204" charset="-122"/>
              </a:rPr>
              <a:t>  </a:t>
            </a:r>
          </a:p>
        </p:txBody>
      </p:sp>
      <p:pic>
        <p:nvPicPr>
          <p:cNvPr id="4" name="图片 3"/>
          <p:cNvPicPr>
            <a:picLocks noChangeAspect="1"/>
          </p:cNvPicPr>
          <p:nvPr/>
        </p:nvPicPr>
        <p:blipFill>
          <a:blip r:embed="rId3"/>
          <a:stretch>
            <a:fillRect/>
          </a:stretch>
        </p:blipFill>
        <p:spPr>
          <a:xfrm>
            <a:off x="0" y="554684"/>
            <a:ext cx="8067675" cy="3157573"/>
          </a:xfrm>
          <a:prstGeom prst="rect">
            <a:avLst/>
          </a:prstGeom>
        </p:spPr>
      </p:pic>
      <p:pic>
        <p:nvPicPr>
          <p:cNvPr id="5" name="图片 4"/>
          <p:cNvPicPr>
            <a:picLocks noChangeAspect="1"/>
          </p:cNvPicPr>
          <p:nvPr/>
        </p:nvPicPr>
        <p:blipFill>
          <a:blip r:embed="rId3"/>
          <a:stretch>
            <a:fillRect/>
          </a:stretch>
        </p:blipFill>
        <p:spPr>
          <a:xfrm>
            <a:off x="66672" y="3646453"/>
            <a:ext cx="8067673" cy="3157572"/>
          </a:xfrm>
          <a:prstGeom prst="rect">
            <a:avLst/>
          </a:prstGeom>
        </p:spPr>
      </p:pic>
      <p:sp>
        <p:nvSpPr>
          <p:cNvPr id="7" name="文本框 6"/>
          <p:cNvSpPr txBox="1"/>
          <p:nvPr/>
        </p:nvSpPr>
        <p:spPr>
          <a:xfrm>
            <a:off x="7975600" y="1205559"/>
            <a:ext cx="4114800" cy="1569660"/>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t>三个</a:t>
            </a:r>
            <a:r>
              <a:rPr lang="en-US" altLang="zh-CN" sz="1600" dirty="0"/>
              <a:t>MCTS</a:t>
            </a:r>
            <a:r>
              <a:rPr lang="zh-CN" altLang="en-US" sz="1600" dirty="0"/>
              <a:t>方法中，提前确定</a:t>
            </a:r>
            <a:r>
              <a:rPr lang="en-US" altLang="zh-CN" sz="1600" dirty="0"/>
              <a:t>template</a:t>
            </a:r>
            <a:r>
              <a:rPr lang="zh-CN" altLang="en-US" sz="1600" dirty="0"/>
              <a:t>，搜索到的算法性能更佳；</a:t>
            </a:r>
            <a:endParaRPr lang="en-US" altLang="zh-CN" sz="1600" dirty="0"/>
          </a:p>
          <a:p>
            <a:pPr marL="285750" indent="-285750">
              <a:buFont typeface="Wingdings" panose="05000000000000000000" pitchFamily="2" charset="2"/>
              <a:buChar char="l"/>
            </a:pPr>
            <a:r>
              <a:rPr lang="zh-CN" altLang="en-US" sz="1600" dirty="0"/>
              <a:t>独立进行</a:t>
            </a:r>
            <a:r>
              <a:rPr lang="en-US" altLang="zh-CN" sz="1600" dirty="0"/>
              <a:t>tuple2</a:t>
            </a:r>
            <a:r>
              <a:rPr lang="zh-CN" altLang="en-US" sz="1600" dirty="0"/>
              <a:t>实验，性能比</a:t>
            </a:r>
            <a:r>
              <a:rPr lang="en-US" altLang="zh-CN" sz="1600" dirty="0" err="1"/>
              <a:t>fixSampling</a:t>
            </a:r>
            <a:r>
              <a:rPr lang="zh-CN" altLang="en-US" sz="1600" dirty="0"/>
              <a:t>更佳；</a:t>
            </a:r>
            <a:endParaRPr lang="en-US" altLang="zh-CN" sz="1600" dirty="0"/>
          </a:p>
          <a:p>
            <a:pPr marL="285750" indent="-285750">
              <a:buFont typeface="Wingdings" panose="05000000000000000000" pitchFamily="2" charset="2"/>
              <a:buChar char="l"/>
            </a:pPr>
            <a:r>
              <a:rPr lang="en-US" altLang="zh-CN" sz="1600" dirty="0" err="1"/>
              <a:t>WinUCB</a:t>
            </a:r>
            <a:r>
              <a:rPr lang="zh-CN" altLang="en-US" sz="1600" dirty="0"/>
              <a:t>实验条件与</a:t>
            </a:r>
            <a:r>
              <a:rPr lang="en-US" altLang="zh-CN" sz="1600" dirty="0"/>
              <a:t>MCTS</a:t>
            </a:r>
            <a:r>
              <a:rPr lang="zh-CN" altLang="en-US" sz="1600" dirty="0"/>
              <a:t>方法不一致，无法直接评价优劣。</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Preliminary experiment</a:t>
            </a:r>
            <a:r>
              <a:rPr kumimoji="1" lang="zh-CN" altLang="en-US" dirty="0">
                <a:latin typeface="Arial Black" panose="020B0A04020102020204"/>
                <a:ea typeface="微软雅黑" panose="020B0503020204020204" charset="-122"/>
              </a:rPr>
              <a:t>（</a:t>
            </a:r>
            <a:r>
              <a:rPr kumimoji="1" lang="en-US" altLang="zh-CN" dirty="0">
                <a:latin typeface="Arial Black" panose="020B0A04020102020204"/>
                <a:ea typeface="微软雅黑" panose="020B0503020204020204" charset="-122"/>
              </a:rPr>
              <a:t>MOEDA</a:t>
            </a:r>
            <a:r>
              <a:rPr kumimoji="1" lang="zh-CN" altLang="en-US" dirty="0">
                <a:latin typeface="Arial Black" panose="020B0A04020102020204"/>
                <a:ea typeface="微软雅黑" panose="020B0503020204020204" charset="-122"/>
              </a:rPr>
              <a:t>）</a:t>
            </a:r>
            <a:r>
              <a:rPr kumimoji="1" lang="en-US" altLang="zh-CN" dirty="0">
                <a:latin typeface="Arial Black" panose="020B0A04020102020204"/>
                <a:ea typeface="微软雅黑" panose="020B0503020204020204" charset="-122"/>
              </a:rPr>
              <a:t>  </a:t>
            </a:r>
          </a:p>
        </p:txBody>
      </p:sp>
      <p:pic>
        <p:nvPicPr>
          <p:cNvPr id="6" name="图片 5"/>
          <p:cNvPicPr>
            <a:picLocks noChangeAspect="1"/>
          </p:cNvPicPr>
          <p:nvPr/>
        </p:nvPicPr>
        <p:blipFill>
          <a:blip r:embed="rId3"/>
          <a:stretch>
            <a:fillRect/>
          </a:stretch>
        </p:blipFill>
        <p:spPr>
          <a:xfrm>
            <a:off x="69850" y="3757428"/>
            <a:ext cx="9004620" cy="2929129"/>
          </a:xfrm>
          <a:prstGeom prst="rect">
            <a:avLst/>
          </a:prstGeom>
        </p:spPr>
      </p:pic>
      <p:pic>
        <p:nvPicPr>
          <p:cNvPr id="7" name="图片 6"/>
          <p:cNvPicPr>
            <a:picLocks noChangeAspect="1"/>
          </p:cNvPicPr>
          <p:nvPr/>
        </p:nvPicPr>
        <p:blipFill>
          <a:blip r:embed="rId3"/>
          <a:stretch>
            <a:fillRect/>
          </a:stretch>
        </p:blipFill>
        <p:spPr>
          <a:xfrm>
            <a:off x="69850" y="828299"/>
            <a:ext cx="9004618" cy="2929129"/>
          </a:xfrm>
          <a:prstGeom prst="rect">
            <a:avLst/>
          </a:prstGeom>
        </p:spPr>
      </p:pic>
      <p:sp>
        <p:nvSpPr>
          <p:cNvPr id="8" name="文本框 7"/>
          <p:cNvSpPr txBox="1"/>
          <p:nvPr/>
        </p:nvSpPr>
        <p:spPr>
          <a:xfrm>
            <a:off x="8407400" y="1250009"/>
            <a:ext cx="3860800" cy="830997"/>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a:t>QW</a:t>
            </a:r>
            <a:r>
              <a:rPr lang="zh-CN" altLang="en-US" sz="1600" dirty="0"/>
              <a:t>大模型设计的算法性能更佳；</a:t>
            </a:r>
            <a:endParaRPr lang="en-US" altLang="zh-CN" sz="1600" dirty="0"/>
          </a:p>
          <a:p>
            <a:pPr marL="285750" indent="-285750">
              <a:buFont typeface="Wingdings" panose="05000000000000000000" pitchFamily="2" charset="2"/>
              <a:buChar char="l"/>
            </a:pPr>
            <a:r>
              <a:rPr lang="en-US" altLang="zh-CN" sz="1600" dirty="0"/>
              <a:t>MOEDA</a:t>
            </a:r>
            <a:r>
              <a:rPr lang="zh-CN" altLang="en-US" sz="1600" dirty="0"/>
              <a:t>经过算子搜索后性能提升；</a:t>
            </a:r>
            <a:endParaRPr lang="en-US" altLang="zh-CN" sz="1600" dirty="0"/>
          </a:p>
          <a:p>
            <a:pPr marL="285750" indent="-285750">
              <a:buFont typeface="Wingdings" panose="05000000000000000000" pitchFamily="2" charset="2"/>
              <a:buChar char="l"/>
            </a:pPr>
            <a:r>
              <a:rPr lang="en-US" altLang="zh-CN" sz="1600" dirty="0"/>
              <a:t>UCB</a:t>
            </a:r>
            <a:r>
              <a:rPr lang="zh-CN" altLang="en-US" sz="1600" dirty="0"/>
              <a:t>决策模板更新比基于规则更稳定；</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Motivations</a:t>
            </a:r>
          </a:p>
        </p:txBody>
      </p:sp>
      <p:sp>
        <p:nvSpPr>
          <p:cNvPr id="3" name="文本框 2"/>
          <p:cNvSpPr txBox="1"/>
          <p:nvPr/>
        </p:nvSpPr>
        <p:spPr>
          <a:xfrm>
            <a:off x="685800" y="1150620"/>
            <a:ext cx="10379710" cy="2030095"/>
          </a:xfrm>
          <a:prstGeom prst="rect">
            <a:avLst/>
          </a:prstGeom>
          <a:noFill/>
        </p:spPr>
        <p:txBody>
          <a:bodyPr wrap="square" rtlCol="0">
            <a:spAutoFit/>
          </a:bodyPr>
          <a:lstStyle/>
          <a:p>
            <a:r>
              <a:rPr lang="en-US" altLang="zh-CN" dirty="0"/>
              <a:t>1. Complex coupling effects exist between operators, making it difficult for independent search modes to account for their interactions.</a:t>
            </a:r>
          </a:p>
          <a:p>
            <a:r>
              <a:rPr lang="zh-CN" altLang="en-US" dirty="0">
                <a:sym typeface="+mn-ea"/>
              </a:rPr>
              <a:t>算子间存在复杂的耦合效应，致使独立搜索模式难以充分考量其相互作用。</a:t>
            </a:r>
            <a:endParaRPr lang="zh-CN" altLang="en-US" dirty="0"/>
          </a:p>
          <a:p>
            <a:endParaRPr lang="en-US" altLang="zh-CN" dirty="0"/>
          </a:p>
          <a:p>
            <a:endParaRPr lang="en-US" altLang="zh-CN" dirty="0"/>
          </a:p>
          <a:p>
            <a:r>
              <a:rPr lang="en-US" altLang="zh-CN" dirty="0"/>
              <a:t>2. The outcome depends on the optimization sequence, making it easy to fall into a local </a:t>
            </a:r>
            <a:r>
              <a:rPr lang="en-US" altLang="zh-CN" dirty="0" err="1"/>
              <a:t>optimum.</a:t>
            </a:r>
            <a:r>
              <a:rPr lang="en-US" altLang="zh-CN" dirty="0" err="1">
                <a:sym typeface="+mn-ea"/>
              </a:rPr>
              <a:t>2</a:t>
            </a:r>
            <a:r>
              <a:rPr lang="en-US" altLang="zh-CN" dirty="0">
                <a:sym typeface="+mn-ea"/>
              </a:rPr>
              <a:t>.</a:t>
            </a:r>
            <a:r>
              <a:rPr lang="zh-CN" altLang="en-US" dirty="0">
                <a:sym typeface="+mn-ea"/>
              </a:rPr>
              <a:t>优化结果依赖于算子序列的优化次序，故而容易陷入局部最优解。</a:t>
            </a:r>
            <a:endParaRPr lang="zh-CN" alt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Analysis</a:t>
            </a:r>
          </a:p>
        </p:txBody>
      </p:sp>
      <p:sp>
        <p:nvSpPr>
          <p:cNvPr id="2" name="文本框 1"/>
          <p:cNvSpPr txBox="1"/>
          <p:nvPr/>
        </p:nvSpPr>
        <p:spPr>
          <a:xfrm>
            <a:off x="592455" y="2292350"/>
            <a:ext cx="8067675" cy="3337560"/>
          </a:xfrm>
          <a:prstGeom prst="rect">
            <a:avLst/>
          </a:prstGeom>
          <a:noFill/>
        </p:spPr>
        <p:txBody>
          <a:bodyPr wrap="square" rtlCol="0" anchor="t">
            <a:noAutofit/>
          </a:bodyPr>
          <a:lstStyle/>
          <a:p>
            <a:pPr indent="0">
              <a:buFont typeface="Wingdings" panose="05000000000000000000" charset="0"/>
              <a:buNone/>
            </a:pPr>
            <a:r>
              <a:rPr lang="en-US" altLang="zh-CN" b="1" dirty="0">
                <a:latin typeface="Times New Roman" panose="02020603050405020304" pitchFamily="18" charset="0"/>
                <a:cs typeface="Times New Roman" panose="02020603050405020304" pitchFamily="18" charset="0"/>
                <a:sym typeface="+mn-ea"/>
              </a:rPr>
              <a:t>1. Deterministic Function Optimization</a:t>
            </a:r>
          </a:p>
          <a:p>
            <a:pPr indent="0">
              <a:buFont typeface="Wingdings" panose="05000000000000000000" charset="0"/>
              <a:buNone/>
            </a:pPr>
            <a:r>
              <a:rPr lang="en-US" altLang="zh-CN" b="1" dirty="0">
                <a:latin typeface="Times New Roman" panose="02020603050405020304" pitchFamily="18" charset="0"/>
                <a:cs typeface="Times New Roman" panose="02020603050405020304" pitchFamily="18" charset="0"/>
                <a:sym typeface="+mn-ea"/>
              </a:rPr>
              <a:t>Core Idea​​: </a:t>
            </a:r>
            <a:r>
              <a:rPr lang="en-US" altLang="zh-CN" dirty="0">
                <a:latin typeface="Times New Roman" panose="02020603050405020304" pitchFamily="18" charset="0"/>
                <a:cs typeface="Times New Roman" panose="02020603050405020304" pitchFamily="18" charset="0"/>
                <a:sym typeface="+mn-ea"/>
              </a:rPr>
              <a:t>Assumes that the reward function              is deterministic—that is, given an OC    , it always produces a unique and fixed output value.</a:t>
            </a:r>
          </a:p>
          <a:p>
            <a:pPr indent="0">
              <a:buFont typeface="Wingdings" panose="05000000000000000000" charset="0"/>
              <a:buNone/>
            </a:pPr>
            <a:endParaRPr lang="en-US" altLang="zh-CN" dirty="0">
              <a:latin typeface="Times New Roman" panose="02020603050405020304" pitchFamily="18" charset="0"/>
              <a:cs typeface="Times New Roman" panose="02020603050405020304" pitchFamily="18" charset="0"/>
              <a:sym typeface="+mn-ea"/>
            </a:endParaRPr>
          </a:p>
          <a:p>
            <a:pPr indent="0">
              <a:buFont typeface="Wingdings" panose="05000000000000000000" charset="0"/>
              <a:buNone/>
            </a:pPr>
            <a:r>
              <a:rPr lang="en-US" altLang="zh-CN" b="1" i="1" dirty="0">
                <a:latin typeface="Times New Roman" panose="02020603050405020304" pitchFamily="18" charset="0"/>
                <a:cs typeface="Times New Roman" panose="02020603050405020304" pitchFamily="18" charset="0"/>
                <a:sym typeface="+mn-ea"/>
              </a:rPr>
              <a:t>Theoretical Background​​</a:t>
            </a:r>
            <a:r>
              <a:rPr lang="en-US" altLang="zh-CN" b="1"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 Falls under mathematical programming, relying on convex optimization, coordinate descent, </a:t>
            </a:r>
            <a:r>
              <a:rPr lang="en-US" altLang="zh-CN" dirty="0" err="1">
                <a:latin typeface="Times New Roman" panose="02020603050405020304" pitchFamily="18" charset="0"/>
                <a:cs typeface="Times New Roman" panose="02020603050405020304" pitchFamily="18" charset="0"/>
                <a:sym typeface="+mn-ea"/>
              </a:rPr>
              <a:t>etc</a:t>
            </a:r>
            <a:r>
              <a:rPr lang="en-US" altLang="zh-CN" dirty="0">
                <a:latin typeface="Times New Roman" panose="02020603050405020304" pitchFamily="18" charset="0"/>
                <a:cs typeface="Times New Roman" panose="02020603050405020304" pitchFamily="18" charset="0"/>
                <a:sym typeface="+mn-ea"/>
              </a:rPr>
              <a:t> [1]. The key assumption is that </a:t>
            </a:r>
            <a:r>
              <a:rPr lang="en-US" altLang="zh-CN" b="1" dirty="0">
                <a:latin typeface="Times New Roman" panose="02020603050405020304" pitchFamily="18" charset="0"/>
                <a:cs typeface="Times New Roman" panose="02020603050405020304" pitchFamily="18" charset="0"/>
                <a:sym typeface="+mn-ea"/>
              </a:rPr>
              <a:t>the environment is stable, and each evaluation yields consistent results</a:t>
            </a:r>
            <a:r>
              <a:rPr lang="en-US" altLang="zh-CN" dirty="0">
                <a:latin typeface="Times New Roman" panose="02020603050405020304" pitchFamily="18" charset="0"/>
                <a:cs typeface="Times New Roman" panose="02020603050405020304" pitchFamily="18" charset="0"/>
                <a:sym typeface="+mn-ea"/>
              </a:rPr>
              <a:t>.</a:t>
            </a:r>
          </a:p>
          <a:p>
            <a:pPr indent="0">
              <a:buFont typeface="Wingdings" panose="05000000000000000000" charset="0"/>
              <a:buNone/>
            </a:pPr>
            <a:endParaRPr lang="en-US" altLang="zh-CN" dirty="0">
              <a:latin typeface="Times New Roman" panose="02020603050405020304" pitchFamily="18" charset="0"/>
              <a:cs typeface="Times New Roman" panose="02020603050405020304" pitchFamily="18" charset="0"/>
              <a:sym typeface="+mn-ea"/>
            </a:endParaRPr>
          </a:p>
          <a:p>
            <a:pPr marL="285750" indent="-285750">
              <a:buFont typeface="Wingdings" panose="05000000000000000000" charset="0"/>
              <a:buChar char="l"/>
            </a:pPr>
            <a:r>
              <a:rPr lang="en-US" altLang="zh-CN" dirty="0">
                <a:latin typeface="Times New Roman" panose="02020603050405020304" pitchFamily="18" charset="0"/>
                <a:cs typeface="Times New Roman" panose="02020603050405020304" pitchFamily="18" charset="0"/>
                <a:sym typeface="+mn-ea"/>
              </a:rPr>
              <a:t>Univariate search technique for OC evaluation</a:t>
            </a:r>
          </a:p>
          <a:p>
            <a:pPr indent="0">
              <a:buFont typeface="Wingdings" panose="05000000000000000000" charset="0"/>
              <a:buNone/>
            </a:pPr>
            <a:r>
              <a:rPr lang="en-US" altLang="zh-CN" sz="1400" b="1" i="1" dirty="0">
                <a:latin typeface="Times New Roman" panose="02020603050405020304" pitchFamily="18" charset="0"/>
                <a:cs typeface="Times New Roman" panose="02020603050405020304" pitchFamily="18" charset="0"/>
                <a:sym typeface="+mn-ea"/>
              </a:rPr>
              <a:t>key points:</a:t>
            </a:r>
          </a:p>
          <a:p>
            <a:pPr indent="0">
              <a:buFont typeface="Wingdings" panose="05000000000000000000" charset="0"/>
              <a:buNone/>
            </a:pPr>
            <a:r>
              <a:rPr lang="en-US" altLang="zh-CN" sz="1400" i="1" dirty="0">
                <a:latin typeface="Times New Roman" panose="02020603050405020304" pitchFamily="18" charset="0"/>
                <a:cs typeface="Times New Roman" panose="02020603050405020304" pitchFamily="18" charset="0"/>
                <a:sym typeface="+mn-ea"/>
              </a:rPr>
              <a:t>The order of the coordinate axes can be arbitrary, and any permutation of {1,2,...,n} can be used </a:t>
            </a:r>
            <a:r>
              <a:rPr lang="en-US" altLang="zh-CN" sz="1400" dirty="0">
                <a:latin typeface="Times New Roman" panose="02020603050405020304" pitchFamily="18" charset="0"/>
                <a:cs typeface="Times New Roman" panose="02020603050405020304" pitchFamily="18" charset="0"/>
                <a:sym typeface="+mn-ea"/>
              </a:rPr>
              <a:t>[2]</a:t>
            </a:r>
            <a:r>
              <a:rPr lang="en-US" altLang="zh-CN" sz="1400" i="1" dirty="0">
                <a:latin typeface="Times New Roman" panose="02020603050405020304" pitchFamily="18" charset="0"/>
                <a:cs typeface="Times New Roman" panose="02020603050405020304" pitchFamily="18" charset="0"/>
                <a:sym typeface="+mn-ea"/>
              </a:rPr>
              <a:t>.</a:t>
            </a:r>
          </a:p>
          <a:p>
            <a:pPr indent="0">
              <a:buFont typeface="Wingdings" panose="05000000000000000000" charset="0"/>
              <a:buNone/>
            </a:pPr>
            <a:r>
              <a:rPr lang="en-US" altLang="zh-CN" sz="1400" i="1" dirty="0">
                <a:latin typeface="Times New Roman" panose="02020603050405020304" pitchFamily="18" charset="0"/>
                <a:cs typeface="Times New Roman" panose="02020603050405020304" pitchFamily="18" charset="0"/>
                <a:sym typeface="+mn-ea"/>
              </a:rPr>
              <a:t>The newly obtained            must be immediately substituted back.</a:t>
            </a:r>
            <a:endParaRPr lang="en-US" altLang="zh-CN" dirty="0">
              <a:latin typeface="Times New Roman" panose="02020603050405020304" pitchFamily="18" charset="0"/>
              <a:cs typeface="Times New Roman" panose="02020603050405020304" pitchFamily="18" charset="0"/>
              <a:sym typeface="+mn-ea"/>
            </a:endParaRPr>
          </a:p>
        </p:txBody>
      </p:sp>
      <p:pic>
        <p:nvPicPr>
          <p:cNvPr id="10" name="图片 9"/>
          <p:cNvPicPr>
            <a:picLocks noChangeAspect="1"/>
          </p:cNvPicPr>
          <p:nvPr/>
        </p:nvPicPr>
        <p:blipFill>
          <a:blip r:embed="rId3"/>
          <a:srcRect t="13358" b="42676"/>
          <a:stretch>
            <a:fillRect/>
          </a:stretch>
        </p:blipFill>
        <p:spPr>
          <a:xfrm>
            <a:off x="592455" y="685165"/>
            <a:ext cx="7751445" cy="1607185"/>
          </a:xfrm>
          <a:prstGeom prst="rect">
            <a:avLst/>
          </a:prstGeom>
        </p:spPr>
      </p:pic>
      <p:graphicFrame>
        <p:nvGraphicFramePr>
          <p:cNvPr id="6" name="对象 5">
            <a:hlinkClick r:id="" action="ppaction://ole?verb=0"/>
          </p:cNvPr>
          <p:cNvGraphicFramePr>
            <a:graphicFrameLocks noChangeAspect="1"/>
          </p:cNvGraphicFramePr>
          <p:nvPr/>
        </p:nvGraphicFramePr>
        <p:xfrm>
          <a:off x="1318472" y="2877397"/>
          <a:ext cx="213360" cy="297815"/>
        </p:xfrm>
        <a:graphic>
          <a:graphicData uri="http://schemas.openxmlformats.org/presentationml/2006/ole">
            <mc:AlternateContent xmlns:mc="http://schemas.openxmlformats.org/markup-compatibility/2006">
              <mc:Choice xmlns:v="urn:schemas-microsoft-com:vml" Requires="v">
                <p:oleObj r:id="rId4" imgW="127000" imgH="177165" progId="Equation.DSMT4">
                  <p:embed/>
                </p:oleObj>
              </mc:Choice>
              <mc:Fallback>
                <p:oleObj r:id="rId4" imgW="127000" imgH="177165" progId="Equation.DSMT4">
                  <p:embed/>
                  <p:pic>
                    <p:nvPicPr>
                      <p:cNvPr id="0" name="图片 1024"/>
                      <p:cNvPicPr/>
                      <p:nvPr/>
                    </p:nvPicPr>
                    <p:blipFill>
                      <a:blip r:embed="rId5"/>
                      <a:stretch>
                        <a:fillRect/>
                      </a:stretch>
                    </p:blipFill>
                    <p:spPr>
                      <a:xfrm>
                        <a:off x="1318472" y="2877397"/>
                        <a:ext cx="213360" cy="29781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4946226" y="2625302"/>
          <a:ext cx="679450" cy="294005"/>
        </p:xfrm>
        <a:graphic>
          <a:graphicData uri="http://schemas.openxmlformats.org/presentationml/2006/ole">
            <mc:AlternateContent xmlns:mc="http://schemas.openxmlformats.org/markup-compatibility/2006">
              <mc:Choice xmlns:v="urn:schemas-microsoft-com:vml" Requires="v">
                <p:oleObj r:id="rId6" imgW="469900" imgH="203200" progId="Equation.DSMT4">
                  <p:embed/>
                </p:oleObj>
              </mc:Choice>
              <mc:Fallback>
                <p:oleObj r:id="rId6" imgW="469900" imgH="203200" progId="Equation.DSMT4">
                  <p:embed/>
                  <p:pic>
                    <p:nvPicPr>
                      <p:cNvPr id="0" name="图片 1025"/>
                      <p:cNvPicPr/>
                      <p:nvPr/>
                    </p:nvPicPr>
                    <p:blipFill>
                      <a:blip r:embed="rId7"/>
                      <a:stretch>
                        <a:fillRect/>
                      </a:stretch>
                    </p:blipFill>
                    <p:spPr>
                      <a:xfrm>
                        <a:off x="4946226" y="2625302"/>
                        <a:ext cx="679450" cy="294005"/>
                      </a:xfrm>
                      <a:prstGeom prst="rect">
                        <a:avLst/>
                      </a:prstGeom>
                    </p:spPr>
                  </p:pic>
                </p:oleObj>
              </mc:Fallback>
            </mc:AlternateContent>
          </a:graphicData>
        </a:graphic>
      </p:graphicFrame>
      <p:sp>
        <p:nvSpPr>
          <p:cNvPr id="9" name="文本框 8"/>
          <p:cNvSpPr txBox="1"/>
          <p:nvPr/>
        </p:nvSpPr>
        <p:spPr>
          <a:xfrm>
            <a:off x="592455" y="6296660"/>
            <a:ext cx="11153775" cy="460375"/>
          </a:xfrm>
          <a:prstGeom prst="rect">
            <a:avLst/>
          </a:prstGeom>
          <a:noFill/>
        </p:spPr>
        <p:txBody>
          <a:bodyPr wrap="square" rtlCol="0">
            <a:spAutoFit/>
          </a:bodyPr>
          <a:lstStyle/>
          <a:p>
            <a:r>
              <a:rPr lang="en-US" altLang="zh-CN" sz="1200"/>
              <a:t>[1] https://en.wikipedia.org/wiki/Coordinate_descent</a:t>
            </a:r>
          </a:p>
          <a:p>
            <a:r>
              <a:rPr lang="en-US" altLang="zh-CN" sz="1200"/>
              <a:t>[2] Wright, Stephen J. (2015). "Coordinate descent algorithms". Mathematical Programming. 151 (1): 3–34. arXiv:1502.04759.</a:t>
            </a:r>
          </a:p>
        </p:txBody>
      </p:sp>
      <p:pic>
        <p:nvPicPr>
          <p:cNvPr id="12" name="图片 11"/>
          <p:cNvPicPr>
            <a:picLocks noChangeAspect="1"/>
          </p:cNvPicPr>
          <p:nvPr/>
        </p:nvPicPr>
        <p:blipFill>
          <a:blip r:embed="rId8"/>
          <a:srcRect r="8407"/>
          <a:stretch>
            <a:fillRect/>
          </a:stretch>
        </p:blipFill>
        <p:spPr>
          <a:xfrm>
            <a:off x="8521700" y="1519555"/>
            <a:ext cx="3479800" cy="3452495"/>
          </a:xfrm>
          <a:prstGeom prst="rect">
            <a:avLst/>
          </a:prstGeom>
        </p:spPr>
      </p:pic>
      <p:graphicFrame>
        <p:nvGraphicFramePr>
          <p:cNvPr id="13" name="对象 12">
            <a:hlinkClick r:id="" action="ppaction://ole?verb=0"/>
          </p:cNvPr>
          <p:cNvGraphicFramePr>
            <a:graphicFrameLocks noChangeAspect="1"/>
          </p:cNvGraphicFramePr>
          <p:nvPr/>
        </p:nvGraphicFramePr>
        <p:xfrm>
          <a:off x="2174664" y="5184987"/>
          <a:ext cx="426085" cy="325120"/>
        </p:xfrm>
        <a:graphic>
          <a:graphicData uri="http://schemas.openxmlformats.org/presentationml/2006/ole">
            <mc:AlternateContent xmlns:mc="http://schemas.openxmlformats.org/markup-compatibility/2006">
              <mc:Choice xmlns:v="urn:schemas-microsoft-com:vml" Requires="v">
                <p:oleObj r:id="rId9" imgW="266700" imgH="203200" progId="Equation.DSMT4">
                  <p:embed/>
                </p:oleObj>
              </mc:Choice>
              <mc:Fallback>
                <p:oleObj r:id="rId9" imgW="266700" imgH="203200" progId="Equation.DSMT4">
                  <p:embed/>
                  <p:pic>
                    <p:nvPicPr>
                      <p:cNvPr id="0" name="图片 1026"/>
                      <p:cNvPicPr/>
                      <p:nvPr/>
                    </p:nvPicPr>
                    <p:blipFill>
                      <a:blip r:embed="rId10"/>
                      <a:stretch>
                        <a:fillRect/>
                      </a:stretch>
                    </p:blipFill>
                    <p:spPr>
                      <a:xfrm>
                        <a:off x="2174664" y="5184987"/>
                        <a:ext cx="426085" cy="325120"/>
                      </a:xfrm>
                      <a:prstGeom prst="rect">
                        <a:avLst/>
                      </a:prstGeom>
                    </p:spPr>
                  </p:pic>
                </p:oleObj>
              </mc:Fallback>
            </mc:AlternateContent>
          </a:graphicData>
        </a:graphic>
      </p:graphicFrame>
      <p:pic>
        <p:nvPicPr>
          <p:cNvPr id="15" name="图片 14"/>
          <p:cNvPicPr>
            <a:picLocks noChangeAspect="1"/>
          </p:cNvPicPr>
          <p:nvPr/>
        </p:nvPicPr>
        <p:blipFill>
          <a:blip r:embed="rId11"/>
          <a:stretch>
            <a:fillRect/>
          </a:stretch>
        </p:blipFill>
        <p:spPr>
          <a:xfrm>
            <a:off x="9673590" y="1485265"/>
            <a:ext cx="1943100" cy="24765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Operator combination search framework based on CD</a:t>
            </a:r>
          </a:p>
        </p:txBody>
      </p:sp>
      <p:sp>
        <p:nvSpPr>
          <p:cNvPr id="143" name="圆角矩形 142"/>
          <p:cNvSpPr/>
          <p:nvPr>
            <p:custDataLst>
              <p:tags r:id="rId2"/>
            </p:custDataLst>
          </p:nvPr>
        </p:nvSpPr>
        <p:spPr>
          <a:xfrm>
            <a:off x="1588770" y="1054100"/>
            <a:ext cx="2695575" cy="1189990"/>
          </a:xfrm>
          <a:prstGeom prst="roundRect">
            <a:avLst>
              <a:gd name="adj" fmla="val 7869"/>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5" name="文本框 144"/>
          <p:cNvSpPr txBox="1"/>
          <p:nvPr>
            <p:custDataLst>
              <p:tags r:id="rId3"/>
            </p:custDataLst>
          </p:nvPr>
        </p:nvSpPr>
        <p:spPr>
          <a:xfrm>
            <a:off x="1588770" y="1054100"/>
            <a:ext cx="2696210" cy="368300"/>
          </a:xfrm>
          <a:prstGeom prst="rect">
            <a:avLst/>
          </a:prstGeom>
          <a:noFill/>
        </p:spPr>
        <p:txBody>
          <a:bodyPr wrap="square" rtlCol="0">
            <a:spAutoFit/>
          </a:bodyPr>
          <a:lstStyle/>
          <a:p>
            <a:pPr algn="ctr"/>
            <a:r>
              <a:rPr kumimoji="1" lang="en-US" altLang="zh-CN" dirty="0">
                <a:latin typeface="Arial" panose="020B0604020202020204" pitchFamily="34" charset="0"/>
                <a:ea typeface="微软雅黑" panose="020B0503020204020204" charset="-122"/>
                <a:cs typeface="Arial" panose="020B0604020202020204" pitchFamily="34" charset="0"/>
                <a:sym typeface="+mn-ea"/>
              </a:rPr>
              <a:t>OC construction</a:t>
            </a:r>
          </a:p>
        </p:txBody>
      </p:sp>
      <p:sp>
        <p:nvSpPr>
          <p:cNvPr id="146" name="圆角矩形 145"/>
          <p:cNvSpPr/>
          <p:nvPr>
            <p:custDataLst>
              <p:tags r:id="rId4"/>
            </p:custDataLst>
          </p:nvPr>
        </p:nvSpPr>
        <p:spPr>
          <a:xfrm>
            <a:off x="295275" y="1291590"/>
            <a:ext cx="959485" cy="7150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Begin</a:t>
            </a:r>
          </a:p>
        </p:txBody>
      </p:sp>
      <p:grpSp>
        <p:nvGrpSpPr>
          <p:cNvPr id="157" name="组合 156"/>
          <p:cNvGrpSpPr/>
          <p:nvPr>
            <p:custDataLst>
              <p:tags r:id="rId5"/>
            </p:custDataLst>
          </p:nvPr>
        </p:nvGrpSpPr>
        <p:grpSpPr>
          <a:xfrm>
            <a:off x="1667510" y="1665605"/>
            <a:ext cx="2144395" cy="372110"/>
            <a:chOff x="2575" y="2529"/>
            <a:chExt cx="3832" cy="602"/>
          </a:xfrm>
        </p:grpSpPr>
        <p:sp>
          <p:nvSpPr>
            <p:cNvPr id="147" name="矩形 146"/>
            <p:cNvSpPr/>
            <p:nvPr>
              <p:custDataLst>
                <p:tags r:id="rId18"/>
              </p:custDataLst>
            </p:nvPr>
          </p:nvSpPr>
          <p:spPr>
            <a:xfrm rot="5400000" flipH="1">
              <a:off x="2685" y="2419"/>
              <a:ext cx="603" cy="823"/>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dirty="0">
                  <a:solidFill>
                    <a:schemeClr val="tx1"/>
                  </a:solidFill>
                </a:rPr>
                <a:t>A-C</a:t>
              </a:r>
            </a:p>
          </p:txBody>
        </p:sp>
        <p:sp>
          <p:nvSpPr>
            <p:cNvPr id="148" name="矩形 147"/>
            <p:cNvSpPr/>
            <p:nvPr>
              <p:custDataLst>
                <p:tags r:id="rId19"/>
              </p:custDataLst>
            </p:nvPr>
          </p:nvSpPr>
          <p:spPr>
            <a:xfrm rot="5400000" flipH="1">
              <a:off x="3699" y="2419"/>
              <a:ext cx="603" cy="823"/>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r>
                <a:rPr lang="en-US" altLang="zh-CN" sz="1400">
                  <a:solidFill>
                    <a:schemeClr val="tx1"/>
                  </a:solidFill>
                  <a:sym typeface="+mn-ea"/>
                </a:rPr>
                <a:t>A-M</a:t>
              </a:r>
            </a:p>
          </p:txBody>
        </p:sp>
        <p:sp>
          <p:nvSpPr>
            <p:cNvPr id="149" name="矩形 148"/>
            <p:cNvSpPr/>
            <p:nvPr>
              <p:custDataLst>
                <p:tags r:id="rId20"/>
              </p:custDataLst>
            </p:nvPr>
          </p:nvSpPr>
          <p:spPr>
            <a:xfrm rot="5400000" flipH="1">
              <a:off x="4693" y="2419"/>
              <a:ext cx="603" cy="823"/>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a:solidFill>
                    <a:schemeClr val="tx1"/>
                  </a:solidFill>
                </a:rPr>
                <a:t>O-C</a:t>
              </a:r>
            </a:p>
          </p:txBody>
        </p:sp>
        <p:sp>
          <p:nvSpPr>
            <p:cNvPr id="150" name="矩形 149"/>
            <p:cNvSpPr/>
            <p:nvPr>
              <p:custDataLst>
                <p:tags r:id="rId21"/>
              </p:custDataLst>
            </p:nvPr>
          </p:nvSpPr>
          <p:spPr>
            <a:xfrm rot="5400000" flipH="1">
              <a:off x="5695" y="2419"/>
              <a:ext cx="603" cy="823"/>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a:solidFill>
                    <a:schemeClr val="tx1"/>
                  </a:solidFill>
                </a:rPr>
                <a:t>O-M</a:t>
              </a:r>
            </a:p>
          </p:txBody>
        </p:sp>
      </p:grpSp>
      <p:sp>
        <p:nvSpPr>
          <p:cNvPr id="152" name="圆角矩形 151"/>
          <p:cNvSpPr/>
          <p:nvPr/>
        </p:nvSpPr>
        <p:spPr>
          <a:xfrm>
            <a:off x="4620895" y="1054100"/>
            <a:ext cx="7190740" cy="3284220"/>
          </a:xfrm>
          <a:prstGeom prst="roundRect">
            <a:avLst>
              <a:gd name="adj" fmla="val 5538"/>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4" name="文本框 153"/>
          <p:cNvSpPr txBox="1"/>
          <p:nvPr/>
        </p:nvSpPr>
        <p:spPr>
          <a:xfrm>
            <a:off x="4686300" y="1054100"/>
            <a:ext cx="7190740" cy="368300"/>
          </a:xfrm>
          <a:prstGeom prst="rect">
            <a:avLst/>
          </a:prstGeom>
          <a:noFill/>
        </p:spPr>
        <p:txBody>
          <a:bodyPr wrap="square" rtlCol="0">
            <a:spAutoFit/>
          </a:bodyPr>
          <a:lstStyle/>
          <a:p>
            <a:pPr algn="ctr"/>
            <a:r>
              <a:rPr lang="en-US" altLang="zh-CN" b="1" dirty="0">
                <a:solidFill>
                  <a:schemeClr val="accent1">
                    <a:lumMod val="75000"/>
                  </a:schemeClr>
                </a:solidFill>
                <a:sym typeface="+mn-ea"/>
              </a:rPr>
              <a:t>C</a:t>
            </a:r>
            <a:r>
              <a:rPr lang="en-US" altLang="zh-CN" dirty="0">
                <a:sym typeface="+mn-ea"/>
              </a:rPr>
              <a:t>oordinate </a:t>
            </a:r>
            <a:r>
              <a:rPr lang="en-US" altLang="zh-CN" b="1" dirty="0">
                <a:solidFill>
                  <a:schemeClr val="accent1">
                    <a:lumMod val="75000"/>
                  </a:schemeClr>
                </a:solidFill>
                <a:sym typeface="+mn-ea"/>
              </a:rPr>
              <a:t>d</a:t>
            </a:r>
            <a:r>
              <a:rPr lang="en-US" altLang="zh-CN" dirty="0">
                <a:sym typeface="+mn-ea"/>
              </a:rPr>
              <a:t>escent technique for OC searching</a:t>
            </a:r>
          </a:p>
        </p:txBody>
      </p:sp>
      <p:sp>
        <p:nvSpPr>
          <p:cNvPr id="160" name="矩形 159"/>
          <p:cNvSpPr/>
          <p:nvPr/>
        </p:nvSpPr>
        <p:spPr>
          <a:xfrm>
            <a:off x="5262880" y="2493010"/>
            <a:ext cx="2058670" cy="4940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OC_i</a:t>
            </a:r>
          </a:p>
        </p:txBody>
      </p:sp>
      <p:sp>
        <p:nvSpPr>
          <p:cNvPr id="168" name="矩形 167"/>
          <p:cNvSpPr/>
          <p:nvPr/>
        </p:nvSpPr>
        <p:spPr>
          <a:xfrm rot="5400000" flipH="1">
            <a:off x="5985510" y="2586990"/>
            <a:ext cx="229870" cy="325755"/>
          </a:xfrm>
          <a:prstGeom prst="rect">
            <a:avLst/>
          </a:prstGeom>
          <a:solidFill>
            <a:schemeClr val="accent2">
              <a:lumMod val="20000"/>
              <a:lumOff val="80000"/>
            </a:schemeClr>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169" name="矩形 168"/>
          <p:cNvSpPr/>
          <p:nvPr/>
        </p:nvSpPr>
        <p:spPr>
          <a:xfrm rot="5400000" flipH="1">
            <a:off x="6311265" y="2586990"/>
            <a:ext cx="229870" cy="325755"/>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170" name="矩形 169"/>
          <p:cNvSpPr/>
          <p:nvPr/>
        </p:nvSpPr>
        <p:spPr>
          <a:xfrm rot="5400000" flipH="1">
            <a:off x="6637020" y="258699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sp>
        <p:nvSpPr>
          <p:cNvPr id="171" name="矩形 170"/>
          <p:cNvSpPr/>
          <p:nvPr/>
        </p:nvSpPr>
        <p:spPr>
          <a:xfrm rot="5400000" flipH="1">
            <a:off x="6962775" y="258699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pic>
        <p:nvPicPr>
          <p:cNvPr id="167" name="图片 166" descr="考试"/>
          <p:cNvPicPr>
            <a:picLocks noChangeAspect="1"/>
          </p:cNvPicPr>
          <p:nvPr>
            <p:custDataLst>
              <p:tags r:id="rId6"/>
            </p:custDataLst>
          </p:nvPr>
        </p:nvPicPr>
        <p:blipFill>
          <a:blip r:embed="rId23">
            <a:extLst>
              <a:ext uri="{96DAC541-7B7A-43D3-8B79-37D633B846F1}">
                <asvg:svgBlip xmlns:asvg="http://schemas.microsoft.com/office/drawing/2016/SVG/main" r:embed="rId24"/>
              </a:ext>
            </a:extLst>
          </a:blip>
          <a:stretch>
            <a:fillRect/>
          </a:stretch>
        </p:blipFill>
        <p:spPr>
          <a:xfrm>
            <a:off x="3905250" y="1665605"/>
            <a:ext cx="333375" cy="384175"/>
          </a:xfrm>
          <a:prstGeom prst="rect">
            <a:avLst/>
          </a:prstGeom>
        </p:spPr>
      </p:pic>
      <p:sp>
        <p:nvSpPr>
          <p:cNvPr id="183" name="圆角矩形 182"/>
          <p:cNvSpPr/>
          <p:nvPr/>
        </p:nvSpPr>
        <p:spPr>
          <a:xfrm>
            <a:off x="295275" y="2879725"/>
            <a:ext cx="959485" cy="7150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rPr>
              <a:t>End</a:t>
            </a:r>
          </a:p>
        </p:txBody>
      </p:sp>
      <p:sp>
        <p:nvSpPr>
          <p:cNvPr id="184" name="菱形 183"/>
          <p:cNvSpPr/>
          <p:nvPr/>
        </p:nvSpPr>
        <p:spPr>
          <a:xfrm>
            <a:off x="2074545" y="2866390"/>
            <a:ext cx="1717040" cy="761365"/>
          </a:xfrm>
          <a:prstGeom prst="diamond">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solidFill>
                <a:schemeClr val="tx1"/>
              </a:solidFill>
            </a:endParaRPr>
          </a:p>
        </p:txBody>
      </p:sp>
      <p:sp>
        <p:nvSpPr>
          <p:cNvPr id="185" name="文本框 184"/>
          <p:cNvSpPr txBox="1"/>
          <p:nvPr/>
        </p:nvSpPr>
        <p:spPr>
          <a:xfrm>
            <a:off x="2364740" y="3048635"/>
            <a:ext cx="1224915" cy="368300"/>
          </a:xfrm>
          <a:prstGeom prst="rect">
            <a:avLst/>
          </a:prstGeom>
          <a:noFill/>
        </p:spPr>
        <p:txBody>
          <a:bodyPr wrap="square" rtlCol="0" anchor="t">
            <a:spAutoFit/>
          </a:bodyPr>
          <a:lstStyle/>
          <a:p>
            <a:pPr algn="ctr"/>
            <a:r>
              <a:rPr lang="en-US" altLang="zh-CN">
                <a:sym typeface="+mn-ea"/>
              </a:rPr>
              <a:t>terminate?</a:t>
            </a:r>
          </a:p>
        </p:txBody>
      </p:sp>
      <p:cxnSp>
        <p:nvCxnSpPr>
          <p:cNvPr id="186" name="直接箭头连接符 185"/>
          <p:cNvCxnSpPr>
            <a:stCxn id="184" idx="0"/>
            <a:endCxn id="143" idx="2"/>
          </p:cNvCxnSpPr>
          <p:nvPr>
            <p:custDataLst>
              <p:tags r:id="rId7"/>
            </p:custDataLst>
          </p:nvPr>
        </p:nvCxnSpPr>
        <p:spPr>
          <a:xfrm flipV="1">
            <a:off x="2933065" y="2244090"/>
            <a:ext cx="3810" cy="62230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187" name="文本框 186"/>
          <p:cNvSpPr txBox="1"/>
          <p:nvPr>
            <p:custDataLst>
              <p:tags r:id="rId8"/>
            </p:custDataLst>
          </p:nvPr>
        </p:nvSpPr>
        <p:spPr>
          <a:xfrm>
            <a:off x="3068955" y="2268220"/>
            <a:ext cx="1026795" cy="368300"/>
          </a:xfrm>
          <a:prstGeom prst="rect">
            <a:avLst/>
          </a:prstGeom>
          <a:noFill/>
        </p:spPr>
        <p:txBody>
          <a:bodyPr wrap="square" rtlCol="0">
            <a:spAutoFit/>
          </a:bodyPr>
          <a:lstStyle/>
          <a:p>
            <a:r>
              <a:rPr lang="en-US" altLang="zh-CN" i="1"/>
              <a:t>Update</a:t>
            </a:r>
          </a:p>
        </p:txBody>
      </p:sp>
      <p:cxnSp>
        <p:nvCxnSpPr>
          <p:cNvPr id="188" name="直接箭头连接符 187"/>
          <p:cNvCxnSpPr>
            <a:stCxn id="184" idx="1"/>
            <a:endCxn id="183" idx="3"/>
          </p:cNvCxnSpPr>
          <p:nvPr/>
        </p:nvCxnSpPr>
        <p:spPr>
          <a:xfrm flipH="1" flipV="1">
            <a:off x="1254760" y="3237230"/>
            <a:ext cx="819785" cy="1016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189" name="文本框 188"/>
          <p:cNvSpPr txBox="1"/>
          <p:nvPr>
            <p:custDataLst>
              <p:tags r:id="rId9"/>
            </p:custDataLst>
          </p:nvPr>
        </p:nvSpPr>
        <p:spPr>
          <a:xfrm>
            <a:off x="2584450" y="2451100"/>
            <a:ext cx="456565" cy="368300"/>
          </a:xfrm>
          <a:prstGeom prst="rect">
            <a:avLst/>
          </a:prstGeom>
          <a:noFill/>
        </p:spPr>
        <p:txBody>
          <a:bodyPr wrap="square" rtlCol="0">
            <a:spAutoFit/>
          </a:bodyPr>
          <a:lstStyle/>
          <a:p>
            <a:r>
              <a:rPr lang="en-US" altLang="zh-CN"/>
              <a:t>N</a:t>
            </a:r>
          </a:p>
        </p:txBody>
      </p:sp>
      <p:sp>
        <p:nvSpPr>
          <p:cNvPr id="190" name="文本框 189"/>
          <p:cNvSpPr txBox="1"/>
          <p:nvPr/>
        </p:nvSpPr>
        <p:spPr>
          <a:xfrm>
            <a:off x="1881505" y="3226435"/>
            <a:ext cx="456565" cy="368300"/>
          </a:xfrm>
          <a:prstGeom prst="rect">
            <a:avLst/>
          </a:prstGeom>
          <a:noFill/>
        </p:spPr>
        <p:txBody>
          <a:bodyPr wrap="square" rtlCol="0">
            <a:spAutoFit/>
          </a:bodyPr>
          <a:lstStyle/>
          <a:p>
            <a:r>
              <a:rPr lang="en-US" altLang="zh-CN"/>
              <a:t>Y</a:t>
            </a:r>
          </a:p>
        </p:txBody>
      </p:sp>
      <p:cxnSp>
        <p:nvCxnSpPr>
          <p:cNvPr id="191" name="直接箭头连接符 190"/>
          <p:cNvCxnSpPr>
            <a:endCxn id="184" idx="2"/>
          </p:cNvCxnSpPr>
          <p:nvPr/>
        </p:nvCxnSpPr>
        <p:spPr>
          <a:xfrm flipH="1" flipV="1">
            <a:off x="2933065" y="3627755"/>
            <a:ext cx="2540" cy="84518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120" name="矩形 119"/>
          <p:cNvSpPr/>
          <p:nvPr/>
        </p:nvSpPr>
        <p:spPr>
          <a:xfrm rot="5400000" flipH="1">
            <a:off x="6359525" y="3253740"/>
            <a:ext cx="233045" cy="457200"/>
          </a:xfrm>
          <a:prstGeom prst="rect">
            <a:avLst/>
          </a:prstGeom>
          <a:solidFill>
            <a:schemeClr val="accent2">
              <a:lumMod val="60000"/>
              <a:lumOff val="40000"/>
            </a:schemeClr>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pic>
        <p:nvPicPr>
          <p:cNvPr id="121" name="图片 120" descr="代码"/>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87210" y="3289935"/>
            <a:ext cx="452755" cy="385445"/>
          </a:xfrm>
          <a:prstGeom prst="rect">
            <a:avLst/>
          </a:prstGeom>
        </p:spPr>
      </p:pic>
      <p:cxnSp>
        <p:nvCxnSpPr>
          <p:cNvPr id="122" name="直接连接符 121"/>
          <p:cNvCxnSpPr>
            <a:stCxn id="120" idx="0"/>
            <a:endCxn id="121" idx="1"/>
          </p:cNvCxnSpPr>
          <p:nvPr/>
        </p:nvCxnSpPr>
        <p:spPr>
          <a:xfrm>
            <a:off x="6704965" y="3482975"/>
            <a:ext cx="182880" cy="0"/>
          </a:xfrm>
          <a:prstGeom prst="line">
            <a:avLst/>
          </a:prstGeom>
          <a:ln>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pic>
        <p:nvPicPr>
          <p:cNvPr id="2" name="图片 1" descr="机器人"/>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62725" y="3636010"/>
            <a:ext cx="466090" cy="455295"/>
          </a:xfrm>
          <a:prstGeom prst="rect">
            <a:avLst/>
          </a:prstGeom>
        </p:spPr>
      </p:pic>
      <p:sp>
        <p:nvSpPr>
          <p:cNvPr id="14" name="圆角矩形 13"/>
          <p:cNvSpPr/>
          <p:nvPr/>
        </p:nvSpPr>
        <p:spPr>
          <a:xfrm>
            <a:off x="5143500" y="3256280"/>
            <a:ext cx="2297430" cy="874395"/>
          </a:xfrm>
          <a:prstGeom prst="roundRect">
            <a:avLst>
              <a:gd name="adj" fmla="val 12110"/>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文本框 193"/>
          <p:cNvSpPr txBox="1"/>
          <p:nvPr/>
        </p:nvSpPr>
        <p:spPr>
          <a:xfrm>
            <a:off x="5144135" y="3245485"/>
            <a:ext cx="1173480" cy="866140"/>
          </a:xfrm>
          <a:prstGeom prst="rect">
            <a:avLst/>
          </a:prstGeom>
          <a:noFill/>
        </p:spPr>
        <p:txBody>
          <a:bodyPr wrap="square" rtlCol="0">
            <a:noAutofit/>
          </a:bodyPr>
          <a:lstStyle/>
          <a:p>
            <a:r>
              <a:rPr lang="en-US" altLang="zh-CN" i="1" dirty="0">
                <a:solidFill>
                  <a:srgbClr val="FF0000"/>
                </a:solidFill>
              </a:rPr>
              <a:t>Eoh for</a:t>
            </a:r>
          </a:p>
          <a:p>
            <a:r>
              <a:rPr lang="en-US" altLang="zh-CN" i="1" dirty="0">
                <a:solidFill>
                  <a:srgbClr val="FF0000"/>
                </a:solidFill>
                <a:sym typeface="+mn-ea"/>
              </a:rPr>
              <a:t>operator </a:t>
            </a:r>
          </a:p>
          <a:p>
            <a:r>
              <a:rPr lang="en-US" altLang="zh-CN" i="1" dirty="0">
                <a:solidFill>
                  <a:srgbClr val="FF0000"/>
                </a:solidFill>
              </a:rPr>
              <a:t>searching</a:t>
            </a:r>
          </a:p>
        </p:txBody>
      </p:sp>
      <p:cxnSp>
        <p:nvCxnSpPr>
          <p:cNvPr id="4" name="直接箭头连接符 3"/>
          <p:cNvCxnSpPr>
            <a:stCxn id="146" idx="3"/>
            <a:endCxn id="143" idx="1"/>
          </p:cNvCxnSpPr>
          <p:nvPr>
            <p:custDataLst>
              <p:tags r:id="rId10"/>
            </p:custDataLst>
          </p:nvPr>
        </p:nvCxnSpPr>
        <p:spPr>
          <a:xfrm>
            <a:off x="1254760" y="1649095"/>
            <a:ext cx="334010"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p:sp>
        <p:nvSpPr>
          <p:cNvPr id="6" name="矩形 5"/>
          <p:cNvSpPr/>
          <p:nvPr/>
        </p:nvSpPr>
        <p:spPr>
          <a:xfrm>
            <a:off x="5064760" y="1583690"/>
            <a:ext cx="2454910" cy="548640"/>
          </a:xfrm>
          <a:prstGeom prst="rect">
            <a:avLst/>
          </a:prstGeom>
          <a:solidFill>
            <a:schemeClr val="bg1"/>
          </a:solidFill>
          <a:ln w="127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solidFill>
                  <a:schemeClr val="tx1"/>
                </a:solidFill>
              </a:rPr>
              <a:t>Determine the operator to be evolved</a:t>
            </a:r>
          </a:p>
        </p:txBody>
      </p:sp>
      <p:cxnSp>
        <p:nvCxnSpPr>
          <p:cNvPr id="7" name="直接箭头连接符 6"/>
          <p:cNvCxnSpPr>
            <a:stCxn id="167" idx="3"/>
            <a:endCxn id="6" idx="1"/>
          </p:cNvCxnSpPr>
          <p:nvPr/>
        </p:nvCxnSpPr>
        <p:spPr>
          <a:xfrm>
            <a:off x="4238625" y="1858010"/>
            <a:ext cx="826135"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9" name="直接箭头连接符 8"/>
          <p:cNvCxnSpPr>
            <a:stCxn id="6" idx="2"/>
            <a:endCxn id="169" idx="3"/>
          </p:cNvCxnSpPr>
          <p:nvPr>
            <p:custDataLst>
              <p:tags r:id="rId11"/>
            </p:custDataLst>
          </p:nvPr>
        </p:nvCxnSpPr>
        <p:spPr>
          <a:xfrm>
            <a:off x="6292215" y="2132330"/>
            <a:ext cx="133985" cy="502920"/>
          </a:xfrm>
          <a:prstGeom prst="straightConnector1">
            <a:avLst/>
          </a:prstGeom>
          <a:ln>
            <a:solidFill>
              <a:srgbClr val="FF0000"/>
            </a:solidFill>
            <a:prstDash val="lgDash"/>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6" idx="2"/>
            <a:endCxn id="168" idx="3"/>
          </p:cNvCxnSpPr>
          <p:nvPr>
            <p:custDataLst>
              <p:tags r:id="rId12"/>
            </p:custDataLst>
          </p:nvPr>
        </p:nvCxnSpPr>
        <p:spPr>
          <a:xfrm flipH="1">
            <a:off x="6100445" y="2132330"/>
            <a:ext cx="191770" cy="502920"/>
          </a:xfrm>
          <a:prstGeom prst="straightConnector1">
            <a:avLst/>
          </a:prstGeom>
          <a:ln>
            <a:solidFill>
              <a:srgbClr val="FF0000"/>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6" idx="2"/>
            <a:endCxn id="170" idx="3"/>
          </p:cNvCxnSpPr>
          <p:nvPr>
            <p:custDataLst>
              <p:tags r:id="rId13"/>
            </p:custDataLst>
          </p:nvPr>
        </p:nvCxnSpPr>
        <p:spPr>
          <a:xfrm>
            <a:off x="6292215" y="2132330"/>
            <a:ext cx="459740" cy="502920"/>
          </a:xfrm>
          <a:prstGeom prst="straightConnector1">
            <a:avLst/>
          </a:prstGeom>
          <a:ln>
            <a:solidFill>
              <a:srgbClr val="FF0000"/>
            </a:solidFill>
            <a:prstDash val="lgDash"/>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171" idx="3"/>
          </p:cNvCxnSpPr>
          <p:nvPr>
            <p:custDataLst>
              <p:tags r:id="rId14"/>
            </p:custDataLst>
          </p:nvPr>
        </p:nvCxnSpPr>
        <p:spPr>
          <a:xfrm>
            <a:off x="6292215" y="2132330"/>
            <a:ext cx="785495" cy="502920"/>
          </a:xfrm>
          <a:prstGeom prst="straightConnector1">
            <a:avLst/>
          </a:prstGeom>
          <a:ln>
            <a:solidFill>
              <a:srgbClr val="FF0000"/>
            </a:solidFill>
            <a:prstDash val="lgDash"/>
            <a:headEnd type="none"/>
            <a:tailEnd type="triangle" w="lg" len="lg"/>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5382260" y="2155825"/>
            <a:ext cx="885190" cy="337185"/>
          </a:xfrm>
          <a:prstGeom prst="rect">
            <a:avLst/>
          </a:prstGeom>
          <a:noFill/>
        </p:spPr>
        <p:txBody>
          <a:bodyPr wrap="square" rtlCol="0">
            <a:spAutoFit/>
          </a:bodyPr>
          <a:lstStyle/>
          <a:p>
            <a:pPr algn="ctr"/>
            <a:r>
              <a:rPr lang="en-US" altLang="zh-CN" sz="1600" i="1"/>
              <a:t>in oder</a:t>
            </a:r>
          </a:p>
        </p:txBody>
      </p:sp>
      <p:cxnSp>
        <p:nvCxnSpPr>
          <p:cNvPr id="22" name="直接箭头连接符 21"/>
          <p:cNvCxnSpPr>
            <a:stCxn id="160" idx="2"/>
            <a:endCxn id="14" idx="0"/>
          </p:cNvCxnSpPr>
          <p:nvPr>
            <p:custDataLst>
              <p:tags r:id="rId15"/>
            </p:custDataLst>
          </p:nvPr>
        </p:nvCxnSpPr>
        <p:spPr>
          <a:xfrm>
            <a:off x="6292215" y="2987040"/>
            <a:ext cx="0" cy="26924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23" name="矩形 22"/>
          <p:cNvSpPr/>
          <p:nvPr/>
        </p:nvSpPr>
        <p:spPr>
          <a:xfrm>
            <a:off x="8821420" y="2498090"/>
            <a:ext cx="2112645" cy="4940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OC_i’</a:t>
            </a:r>
          </a:p>
        </p:txBody>
      </p:sp>
      <p:sp>
        <p:nvSpPr>
          <p:cNvPr id="24" name="矩形 23"/>
          <p:cNvSpPr/>
          <p:nvPr/>
        </p:nvSpPr>
        <p:spPr>
          <a:xfrm rot="5400000" flipH="1">
            <a:off x="9607550" y="2592070"/>
            <a:ext cx="229870" cy="325755"/>
          </a:xfrm>
          <a:prstGeom prst="rect">
            <a:avLst/>
          </a:prstGeom>
          <a:solidFill>
            <a:schemeClr val="accent2">
              <a:lumMod val="60000"/>
              <a:lumOff val="40000"/>
            </a:schemeClr>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26" name="矩形 25"/>
          <p:cNvSpPr/>
          <p:nvPr/>
        </p:nvSpPr>
        <p:spPr>
          <a:xfrm rot="5400000" flipH="1">
            <a:off x="9933305" y="2592070"/>
            <a:ext cx="229870" cy="325755"/>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27" name="矩形 26"/>
          <p:cNvSpPr/>
          <p:nvPr/>
        </p:nvSpPr>
        <p:spPr>
          <a:xfrm rot="5400000" flipH="1">
            <a:off x="10259060" y="259207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sp>
        <p:nvSpPr>
          <p:cNvPr id="28" name="矩形 27"/>
          <p:cNvSpPr/>
          <p:nvPr/>
        </p:nvSpPr>
        <p:spPr>
          <a:xfrm rot="5400000" flipH="1">
            <a:off x="10584815" y="259207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sp>
        <p:nvSpPr>
          <p:cNvPr id="38" name="矩形 37"/>
          <p:cNvSpPr/>
          <p:nvPr/>
        </p:nvSpPr>
        <p:spPr>
          <a:xfrm>
            <a:off x="8571865" y="3366135"/>
            <a:ext cx="2621915" cy="663575"/>
          </a:xfrm>
          <a:prstGeom prst="rect">
            <a:avLst/>
          </a:prstGeom>
          <a:solidFill>
            <a:schemeClr val="bg1"/>
          </a:solidFill>
          <a:ln w="127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rPr>
              <a:t>Choose the best operator to form a new OC</a:t>
            </a:r>
          </a:p>
        </p:txBody>
      </p:sp>
      <p:cxnSp>
        <p:nvCxnSpPr>
          <p:cNvPr id="40" name="直接箭头连接符 39"/>
          <p:cNvCxnSpPr>
            <a:stCxn id="14" idx="3"/>
            <a:endCxn id="38" idx="1"/>
          </p:cNvCxnSpPr>
          <p:nvPr/>
        </p:nvCxnSpPr>
        <p:spPr>
          <a:xfrm>
            <a:off x="7440930" y="3693795"/>
            <a:ext cx="1130935" cy="444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46" name="直接箭头连接符 45"/>
          <p:cNvCxnSpPr>
            <a:stCxn id="38" idx="0"/>
            <a:endCxn id="23" idx="2"/>
          </p:cNvCxnSpPr>
          <p:nvPr>
            <p:custDataLst>
              <p:tags r:id="rId16"/>
            </p:custDataLst>
          </p:nvPr>
        </p:nvCxnSpPr>
        <p:spPr>
          <a:xfrm flipH="1" flipV="1">
            <a:off x="9878060" y="2992120"/>
            <a:ext cx="5080" cy="37401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grpSp>
        <p:nvGrpSpPr>
          <p:cNvPr id="50" name="组合 49"/>
          <p:cNvGrpSpPr/>
          <p:nvPr/>
        </p:nvGrpSpPr>
        <p:grpSpPr>
          <a:xfrm>
            <a:off x="9149080" y="1639570"/>
            <a:ext cx="1463040" cy="462915"/>
            <a:chOff x="7752" y="6893"/>
            <a:chExt cx="10385" cy="729"/>
          </a:xfrm>
        </p:grpSpPr>
        <p:sp>
          <p:nvSpPr>
            <p:cNvPr id="48" name="剪去同侧角的矩形 47"/>
            <p:cNvSpPr/>
            <p:nvPr/>
          </p:nvSpPr>
          <p:spPr>
            <a:xfrm flipH="1">
              <a:off x="7755" y="6913"/>
              <a:ext cx="10379" cy="709"/>
            </a:xfrm>
            <a:prstGeom prst="snip2Same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solidFill>
                  <a:schemeClr val="tx1"/>
                </a:solidFill>
              </a:endParaRPr>
            </a:p>
          </p:txBody>
        </p:sp>
        <p:sp>
          <p:nvSpPr>
            <p:cNvPr id="49" name="文本框 48"/>
            <p:cNvSpPr txBox="1"/>
            <p:nvPr/>
          </p:nvSpPr>
          <p:spPr>
            <a:xfrm rot="10800000" flipV="1">
              <a:off x="7752" y="6893"/>
              <a:ext cx="10385" cy="729"/>
            </a:xfrm>
            <a:prstGeom prst="rect">
              <a:avLst/>
            </a:prstGeom>
            <a:noFill/>
          </p:spPr>
          <p:txBody>
            <a:bodyPr wrap="square" rtlCol="0" anchor="ctr" anchorCtr="0">
              <a:noAutofit/>
            </a:bodyPr>
            <a:lstStyle/>
            <a:p>
              <a:pPr algn="ctr"/>
              <a:r>
                <a:rPr lang="en-US" altLang="zh-CN">
                  <a:sym typeface="+mn-ea"/>
                </a:rPr>
                <a:t>Evaluation</a:t>
              </a:r>
            </a:p>
          </p:txBody>
        </p:sp>
      </p:grpSp>
      <p:cxnSp>
        <p:nvCxnSpPr>
          <p:cNvPr id="51" name="直接箭头连接符 50"/>
          <p:cNvCxnSpPr>
            <a:stCxn id="23" idx="0"/>
            <a:endCxn id="49" idx="2"/>
          </p:cNvCxnSpPr>
          <p:nvPr/>
        </p:nvCxnSpPr>
        <p:spPr>
          <a:xfrm flipV="1">
            <a:off x="9878060" y="2102485"/>
            <a:ext cx="2540" cy="39560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62" name="直接箭头连接符 61"/>
          <p:cNvCxnSpPr>
            <a:stCxn id="49" idx="3"/>
            <a:endCxn id="6" idx="3"/>
          </p:cNvCxnSpPr>
          <p:nvPr/>
        </p:nvCxnSpPr>
        <p:spPr>
          <a:xfrm flipH="1" flipV="1">
            <a:off x="7519670" y="1858010"/>
            <a:ext cx="1629410" cy="13335"/>
          </a:xfrm>
          <a:prstGeom prst="straightConnector1">
            <a:avLst/>
          </a:prstGeom>
          <a:ln>
            <a:solidFill>
              <a:schemeClr val="tx1"/>
            </a:solidFill>
            <a:prstDash val="dash"/>
            <a:headEnd type="none"/>
            <a:tailEnd type="triangle" w="lg" len="lg"/>
          </a:ln>
        </p:spPr>
        <p:style>
          <a:lnRef idx="2">
            <a:schemeClr val="accent1"/>
          </a:lnRef>
          <a:fillRef idx="0">
            <a:srgbClr val="FFFFFF"/>
          </a:fillRef>
          <a:effectRef idx="0">
            <a:srgbClr val="FFFFFF"/>
          </a:effectRef>
          <a:fontRef idx="minor">
            <a:schemeClr val="tx1"/>
          </a:fontRef>
        </p:style>
      </p:cxnSp>
      <p:sp>
        <p:nvSpPr>
          <p:cNvPr id="63" name="文本框 62"/>
          <p:cNvSpPr txBox="1"/>
          <p:nvPr/>
        </p:nvSpPr>
        <p:spPr>
          <a:xfrm>
            <a:off x="7791450" y="1574165"/>
            <a:ext cx="1283335" cy="583565"/>
          </a:xfrm>
          <a:prstGeom prst="rect">
            <a:avLst/>
          </a:prstGeom>
          <a:noFill/>
        </p:spPr>
        <p:txBody>
          <a:bodyPr wrap="square" rtlCol="0" anchor="t">
            <a:spAutoFit/>
          </a:bodyPr>
          <a:lstStyle/>
          <a:p>
            <a:r>
              <a:rPr lang="en-US" altLang="zh-CN" sz="1600" i="1"/>
              <a:t>If improved, </a:t>
            </a:r>
          </a:p>
          <a:p>
            <a:r>
              <a:rPr lang="en-US" altLang="zh-CN" sz="1600" i="1"/>
              <a:t>update OC</a:t>
            </a:r>
          </a:p>
        </p:txBody>
      </p:sp>
      <p:grpSp>
        <p:nvGrpSpPr>
          <p:cNvPr id="70" name="组合 69"/>
          <p:cNvGrpSpPr/>
          <p:nvPr/>
        </p:nvGrpSpPr>
        <p:grpSpPr>
          <a:xfrm>
            <a:off x="7367270" y="4178300"/>
            <a:ext cx="1372235" cy="313690"/>
            <a:chOff x="6626" y="6580"/>
            <a:chExt cx="920" cy="1300"/>
          </a:xfrm>
        </p:grpSpPr>
        <p:cxnSp>
          <p:nvCxnSpPr>
            <p:cNvPr id="65" name="直接箭头连接符 64"/>
            <p:cNvCxnSpPr/>
            <p:nvPr/>
          </p:nvCxnSpPr>
          <p:spPr>
            <a:xfrm rot="5400000">
              <a:off x="5976" y="7230"/>
              <a:ext cx="1301"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68" name="直接箭头连接符 67"/>
            <p:cNvCxnSpPr/>
            <p:nvPr/>
          </p:nvCxnSpPr>
          <p:spPr>
            <a:xfrm rot="5400000">
              <a:off x="6428" y="7230"/>
              <a:ext cx="1301"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rot="5400000">
              <a:off x="6896" y="7230"/>
              <a:ext cx="1301"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p:grpSp>
      <p:sp>
        <p:nvSpPr>
          <p:cNvPr id="72" name="文本框 71"/>
          <p:cNvSpPr txBox="1"/>
          <p:nvPr/>
        </p:nvSpPr>
        <p:spPr>
          <a:xfrm>
            <a:off x="10612120" y="1681480"/>
            <a:ext cx="1199515" cy="368300"/>
          </a:xfrm>
          <a:prstGeom prst="rect">
            <a:avLst/>
          </a:prstGeom>
          <a:noFill/>
        </p:spPr>
        <p:txBody>
          <a:bodyPr wrap="square" rtlCol="0">
            <a:spAutoFit/>
          </a:bodyPr>
          <a:lstStyle/>
          <a:p>
            <a:r>
              <a:rPr lang="en-US" altLang="zh-CN"/>
              <a:t>HV(</a:t>
            </a:r>
            <a:r>
              <a:rPr lang="en-US" altLang="zh-CN">
                <a:sym typeface="+mn-ea"/>
              </a:rPr>
              <a:t>OC_i’</a:t>
            </a:r>
            <a:r>
              <a:rPr lang="en-US" altLang="zh-CN"/>
              <a:t>)</a:t>
            </a:r>
          </a:p>
        </p:txBody>
      </p:sp>
      <p:sp>
        <p:nvSpPr>
          <p:cNvPr id="73" name="圆角矩形 72"/>
          <p:cNvSpPr/>
          <p:nvPr>
            <p:custDataLst>
              <p:tags r:id="rId17"/>
            </p:custDataLst>
          </p:nvPr>
        </p:nvSpPr>
        <p:spPr>
          <a:xfrm>
            <a:off x="4620895" y="4491990"/>
            <a:ext cx="7191375" cy="458470"/>
          </a:xfrm>
          <a:prstGeom prst="roundRect">
            <a:avLst>
              <a:gd name="adj" fmla="val 7869"/>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a:solidFill>
                  <a:schemeClr val="tx1"/>
                </a:solidFill>
                <a:sym typeface="+mn-ea"/>
              </a:rPr>
              <a:t>All operators are searched in this loop</a:t>
            </a:r>
          </a:p>
        </p:txBody>
      </p:sp>
      <p:sp>
        <p:nvSpPr>
          <p:cNvPr id="79" name="矩形 78"/>
          <p:cNvSpPr/>
          <p:nvPr/>
        </p:nvSpPr>
        <p:spPr>
          <a:xfrm>
            <a:off x="1303655" y="4475480"/>
            <a:ext cx="2751455" cy="4940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OC’</a:t>
            </a:r>
          </a:p>
        </p:txBody>
      </p:sp>
      <p:sp>
        <p:nvSpPr>
          <p:cNvPr id="80" name="矩形 79"/>
          <p:cNvSpPr/>
          <p:nvPr/>
        </p:nvSpPr>
        <p:spPr>
          <a:xfrm rot="5400000" flipH="1">
            <a:off x="1994535" y="4569460"/>
            <a:ext cx="229870" cy="325755"/>
          </a:xfrm>
          <a:prstGeom prst="rect">
            <a:avLst/>
          </a:prstGeom>
          <a:solidFill>
            <a:schemeClr val="accent2">
              <a:lumMod val="60000"/>
              <a:lumOff val="40000"/>
            </a:schemeClr>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81" name="矩形 80"/>
          <p:cNvSpPr/>
          <p:nvPr/>
        </p:nvSpPr>
        <p:spPr>
          <a:xfrm rot="5400000" flipH="1">
            <a:off x="2320290" y="4569460"/>
            <a:ext cx="229870" cy="325755"/>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82" name="矩形 81"/>
          <p:cNvSpPr/>
          <p:nvPr/>
        </p:nvSpPr>
        <p:spPr>
          <a:xfrm rot="5400000" flipH="1">
            <a:off x="2646045" y="456946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sp>
        <p:nvSpPr>
          <p:cNvPr id="83" name="矩形 82"/>
          <p:cNvSpPr/>
          <p:nvPr/>
        </p:nvSpPr>
        <p:spPr>
          <a:xfrm rot="5400000" flipH="1">
            <a:off x="2971800" y="4569460"/>
            <a:ext cx="229870"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pic>
        <p:nvPicPr>
          <p:cNvPr id="84" name="图片 83" descr="得分"/>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496945" y="4545330"/>
            <a:ext cx="373380" cy="378460"/>
          </a:xfrm>
          <a:prstGeom prst="rect">
            <a:avLst/>
          </a:prstGeom>
        </p:spPr>
      </p:pic>
      <p:cxnSp>
        <p:nvCxnSpPr>
          <p:cNvPr id="86" name="直接连接符 85"/>
          <p:cNvCxnSpPr>
            <a:stCxn id="83" idx="0"/>
            <a:endCxn id="84" idx="1"/>
          </p:cNvCxnSpPr>
          <p:nvPr/>
        </p:nvCxnSpPr>
        <p:spPr>
          <a:xfrm>
            <a:off x="3249930" y="4732655"/>
            <a:ext cx="247015" cy="1905"/>
          </a:xfrm>
          <a:prstGeom prst="line">
            <a:avLst/>
          </a:prstGeom>
          <a:ln>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109" name="右箭头 108"/>
          <p:cNvSpPr/>
          <p:nvPr/>
        </p:nvSpPr>
        <p:spPr>
          <a:xfrm flipH="1">
            <a:off x="4095750" y="4456430"/>
            <a:ext cx="447675" cy="539750"/>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7" name="文本框 96"/>
          <p:cNvSpPr txBox="1"/>
          <p:nvPr/>
        </p:nvSpPr>
        <p:spPr>
          <a:xfrm>
            <a:off x="314960" y="5265420"/>
            <a:ext cx="11633200" cy="1381125"/>
          </a:xfrm>
          <a:prstGeom prst="rect">
            <a:avLst/>
          </a:prstGeom>
          <a:noFill/>
        </p:spPr>
        <p:txBody>
          <a:bodyPr wrap="square" rtlCol="0">
            <a:noAutofit/>
          </a:bodyPr>
          <a:lstStyle/>
          <a:p>
            <a:r>
              <a:rPr lang="en-US" altLang="zh-CN" dirty="0">
                <a:latin typeface="Times New Roman" panose="02020603050405020304" pitchFamily="18" charset="0"/>
                <a:cs typeface="Times New Roman" panose="02020603050405020304" pitchFamily="18" charset="0"/>
              </a:rPr>
              <a:t>OC will be updated as soon as a better operator appears.</a:t>
            </a:r>
          </a:p>
          <a:p>
            <a:r>
              <a:rPr lang="en-US" altLang="zh-CN" dirty="0">
                <a:latin typeface="Times New Roman" panose="02020603050405020304" pitchFamily="18" charset="0"/>
                <a:cs typeface="Times New Roman" panose="02020603050405020304" pitchFamily="18" charset="0"/>
              </a:rPr>
              <a:t>The maximum number of OC updates is: </a:t>
            </a:r>
            <a:r>
              <a:rPr lang="en-US" altLang="zh-CN" b="1" dirty="0">
                <a:solidFill>
                  <a:srgbClr val="FF0000"/>
                </a:solidFill>
                <a:latin typeface="Times New Roman" panose="02020603050405020304" pitchFamily="18" charset="0"/>
                <a:cs typeface="Times New Roman" panose="02020603050405020304" pitchFamily="18" charset="0"/>
              </a:rPr>
              <a:t>number of iteration rounds * number of coordinates (operators)</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When the HV is not a monotonic function and the solution space is non-convex, it is prone to becoming trapped in local optima.</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圆角矩形 70"/>
          <p:cNvSpPr/>
          <p:nvPr/>
        </p:nvSpPr>
        <p:spPr>
          <a:xfrm>
            <a:off x="5222509" y="2706459"/>
            <a:ext cx="1653334" cy="1003300"/>
          </a:xfrm>
          <a:prstGeom prst="roundRect">
            <a:avLst>
              <a:gd name="adj" fmla="val 9300"/>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dirty="0">
              <a:solidFill>
                <a:schemeClr val="tx1"/>
              </a:solidFill>
            </a:endParaRPr>
          </a:p>
        </p:txBody>
      </p:sp>
      <mc:AlternateContent xmlns:mc="http://schemas.openxmlformats.org/markup-compatibility/2006" xmlns:a14="http://schemas.microsoft.com/office/drawing/2010/main">
        <mc:Choice Requires="a14">
          <p:sp>
            <p:nvSpPr>
              <p:cNvPr id="13" name="文本框 12"/>
              <p:cNvSpPr txBox="1"/>
              <p:nvPr/>
            </p:nvSpPr>
            <p:spPr>
              <a:xfrm flipH="1">
                <a:off x="7593605" y="1725548"/>
                <a:ext cx="415290" cy="3724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𝑖</m:t>
                      </m:r>
                    </m:oMath>
                  </m:oMathPara>
                </a14:m>
                <a:endParaRPr lang="zh-CN" altLang="en-US" sz="1400" dirty="0"/>
              </a:p>
            </p:txBody>
          </p:sp>
        </mc:Choice>
        <mc:Fallback xmlns="">
          <p:sp>
            <p:nvSpPr>
              <p:cNvPr id="13" name="文本框 12"/>
              <p:cNvSpPr txBox="1">
                <a:spLocks noRot="1" noChangeAspect="1" noMove="1" noResize="1" noEditPoints="1" noAdjustHandles="1" noChangeArrowheads="1" noChangeShapeType="1" noTextEdit="1"/>
              </p:cNvSpPr>
              <p:nvPr/>
            </p:nvSpPr>
            <p:spPr>
              <a:xfrm flipH="1">
                <a:off x="7593605" y="1725548"/>
                <a:ext cx="415290" cy="372411"/>
              </a:xfrm>
              <a:prstGeom prst="rect">
                <a:avLst/>
              </a:prstGeom>
              <a:blipFill rotWithShape="1">
                <a:blip r:embed="rId24"/>
                <a:stretch>
                  <a:fillRect l="-66" t="-68" r="66" b="149"/>
                </a:stretch>
              </a:blipFill>
            </p:spPr>
            <p:txBody>
              <a:bodyPr/>
              <a:lstStyle/>
              <a:p>
                <a:r>
                  <a:rPr lang="zh-CN" altLang="en-US">
                    <a:noFill/>
                  </a:rPr>
                  <a:t> </a:t>
                </a:r>
              </a:p>
            </p:txBody>
          </p:sp>
        </mc:Fallback>
      </mc:AlternateContent>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Operator combination searching based MDP</a:t>
            </a:r>
          </a:p>
        </p:txBody>
      </p:sp>
      <p:sp>
        <p:nvSpPr>
          <p:cNvPr id="143" name="圆角矩形 142"/>
          <p:cNvSpPr/>
          <p:nvPr>
            <p:custDataLst>
              <p:tags r:id="rId2"/>
            </p:custDataLst>
          </p:nvPr>
        </p:nvSpPr>
        <p:spPr>
          <a:xfrm>
            <a:off x="1802130" y="843915"/>
            <a:ext cx="2695575" cy="1189990"/>
          </a:xfrm>
          <a:prstGeom prst="roundRect">
            <a:avLst>
              <a:gd name="adj" fmla="val 7869"/>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5" name="文本框 144"/>
          <p:cNvSpPr txBox="1"/>
          <p:nvPr>
            <p:custDataLst>
              <p:tags r:id="rId3"/>
            </p:custDataLst>
          </p:nvPr>
        </p:nvSpPr>
        <p:spPr>
          <a:xfrm>
            <a:off x="1802130" y="843915"/>
            <a:ext cx="2696210" cy="338554"/>
          </a:xfrm>
          <a:prstGeom prst="rect">
            <a:avLst/>
          </a:prstGeom>
          <a:noFill/>
        </p:spPr>
        <p:txBody>
          <a:bodyPr wrap="square" rtlCol="0">
            <a:spAutoFit/>
          </a:bodyPr>
          <a:lstStyle/>
          <a:p>
            <a:pPr algn="ctr"/>
            <a:r>
              <a:rPr kumimoji="1" lang="en-US" altLang="zh-CN" sz="1600" b="1" dirty="0">
                <a:latin typeface="Arial" panose="020B0604020202020204" pitchFamily="34" charset="0"/>
                <a:ea typeface="微软雅黑" panose="020B0503020204020204" charset="-122"/>
                <a:cs typeface="Arial" panose="020B0604020202020204" pitchFamily="34" charset="0"/>
                <a:sym typeface="+mn-ea"/>
              </a:rPr>
              <a:t>State update</a:t>
            </a:r>
          </a:p>
        </p:txBody>
      </p:sp>
      <p:sp>
        <p:nvSpPr>
          <p:cNvPr id="146" name="圆角矩形 145"/>
          <p:cNvSpPr/>
          <p:nvPr>
            <p:custDataLst>
              <p:tags r:id="rId4"/>
            </p:custDataLst>
          </p:nvPr>
        </p:nvSpPr>
        <p:spPr>
          <a:xfrm>
            <a:off x="655976" y="1081405"/>
            <a:ext cx="812144" cy="71501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dirty="0">
                <a:solidFill>
                  <a:schemeClr val="tx1"/>
                </a:solidFill>
              </a:rPr>
              <a:t>Begin</a:t>
            </a:r>
          </a:p>
        </p:txBody>
      </p:sp>
      <p:grpSp>
        <p:nvGrpSpPr>
          <p:cNvPr id="157" name="组合 156"/>
          <p:cNvGrpSpPr/>
          <p:nvPr>
            <p:custDataLst>
              <p:tags r:id="rId5"/>
            </p:custDataLst>
          </p:nvPr>
        </p:nvGrpSpPr>
        <p:grpSpPr>
          <a:xfrm>
            <a:off x="1880870" y="1562734"/>
            <a:ext cx="2144395" cy="264795"/>
            <a:chOff x="2575" y="2529"/>
            <a:chExt cx="3832" cy="602"/>
          </a:xfrm>
        </p:grpSpPr>
        <p:sp>
          <p:nvSpPr>
            <p:cNvPr id="147" name="矩形 146"/>
            <p:cNvSpPr/>
            <p:nvPr>
              <p:custDataLst>
                <p:tags r:id="rId19"/>
              </p:custDataLst>
            </p:nvPr>
          </p:nvSpPr>
          <p:spPr>
            <a:xfrm rot="5400000" flipH="1">
              <a:off x="2685" y="2419"/>
              <a:ext cx="603" cy="823"/>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a:solidFill>
                    <a:schemeClr val="tx1"/>
                  </a:solidFill>
                </a:rPr>
                <a:t>A-C</a:t>
              </a:r>
            </a:p>
          </p:txBody>
        </p:sp>
        <p:sp>
          <p:nvSpPr>
            <p:cNvPr id="148" name="矩形 147"/>
            <p:cNvSpPr/>
            <p:nvPr>
              <p:custDataLst>
                <p:tags r:id="rId20"/>
              </p:custDataLst>
            </p:nvPr>
          </p:nvSpPr>
          <p:spPr>
            <a:xfrm rot="5400000" flipH="1">
              <a:off x="3699" y="2419"/>
              <a:ext cx="603" cy="823"/>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r>
                <a:rPr lang="en-US" altLang="zh-CN" sz="1400">
                  <a:solidFill>
                    <a:schemeClr val="tx1"/>
                  </a:solidFill>
                  <a:sym typeface="+mn-ea"/>
                </a:rPr>
                <a:t>A-M</a:t>
              </a:r>
            </a:p>
          </p:txBody>
        </p:sp>
        <p:sp>
          <p:nvSpPr>
            <p:cNvPr id="149" name="矩形 148"/>
            <p:cNvSpPr/>
            <p:nvPr>
              <p:custDataLst>
                <p:tags r:id="rId21"/>
              </p:custDataLst>
            </p:nvPr>
          </p:nvSpPr>
          <p:spPr>
            <a:xfrm rot="5400000" flipH="1">
              <a:off x="4693" y="2419"/>
              <a:ext cx="603" cy="823"/>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a:solidFill>
                    <a:schemeClr val="tx1"/>
                  </a:solidFill>
                </a:rPr>
                <a:t>O-C</a:t>
              </a:r>
            </a:p>
          </p:txBody>
        </p:sp>
        <p:sp>
          <p:nvSpPr>
            <p:cNvPr id="150" name="矩形 149"/>
            <p:cNvSpPr/>
            <p:nvPr>
              <p:custDataLst>
                <p:tags r:id="rId22"/>
              </p:custDataLst>
            </p:nvPr>
          </p:nvSpPr>
          <p:spPr>
            <a:xfrm rot="5400000" flipH="1">
              <a:off x="5695" y="2419"/>
              <a:ext cx="603" cy="823"/>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r>
                <a:rPr lang="en-US" altLang="zh-CN" sz="1400" dirty="0">
                  <a:solidFill>
                    <a:schemeClr val="tx1"/>
                  </a:solidFill>
                </a:rPr>
                <a:t>O-M</a:t>
              </a:r>
            </a:p>
          </p:txBody>
        </p:sp>
      </p:grpSp>
      <p:sp>
        <p:nvSpPr>
          <p:cNvPr id="152" name="圆角矩形 151"/>
          <p:cNvSpPr/>
          <p:nvPr/>
        </p:nvSpPr>
        <p:spPr>
          <a:xfrm>
            <a:off x="4834255" y="843915"/>
            <a:ext cx="6284595" cy="4086860"/>
          </a:xfrm>
          <a:prstGeom prst="roundRect">
            <a:avLst>
              <a:gd name="adj" fmla="val 3853"/>
            </a:avLst>
          </a:prstGeom>
          <a:noFill/>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4" name="文本框 153"/>
          <p:cNvSpPr txBox="1"/>
          <p:nvPr/>
        </p:nvSpPr>
        <p:spPr>
          <a:xfrm>
            <a:off x="4834255" y="843915"/>
            <a:ext cx="6322695" cy="337185"/>
          </a:xfrm>
          <a:prstGeom prst="rect">
            <a:avLst/>
          </a:prstGeom>
          <a:noFill/>
        </p:spPr>
        <p:txBody>
          <a:bodyPr wrap="square" rtlCol="0">
            <a:spAutoFit/>
          </a:bodyPr>
          <a:lstStyle/>
          <a:p>
            <a:pPr algn="ctr"/>
            <a:r>
              <a:rPr lang="en-US" altLang="zh-CN" sz="1600" b="1" dirty="0">
                <a:solidFill>
                  <a:schemeClr val="accent1">
                    <a:lumMod val="75000"/>
                  </a:schemeClr>
                </a:solidFill>
                <a:sym typeface="+mn-ea"/>
              </a:rPr>
              <a:t>M</a:t>
            </a:r>
            <a:r>
              <a:rPr lang="en-US" altLang="zh-CN" sz="1600" dirty="0">
                <a:sym typeface="+mn-ea"/>
              </a:rPr>
              <a:t>arkov </a:t>
            </a:r>
            <a:r>
              <a:rPr lang="en-US" altLang="zh-CN" sz="1600" b="1" dirty="0">
                <a:solidFill>
                  <a:schemeClr val="accent1">
                    <a:lumMod val="75000"/>
                  </a:schemeClr>
                </a:solidFill>
                <a:sym typeface="+mn-ea"/>
              </a:rPr>
              <a:t>d</a:t>
            </a:r>
            <a:r>
              <a:rPr lang="en-US" altLang="zh-CN" sz="1600" dirty="0">
                <a:sym typeface="+mn-ea"/>
              </a:rPr>
              <a:t>ecision </a:t>
            </a:r>
            <a:r>
              <a:rPr lang="en-US" altLang="zh-CN" sz="1600" b="1" dirty="0">
                <a:solidFill>
                  <a:schemeClr val="accent1">
                    <a:lumMod val="75000"/>
                  </a:schemeClr>
                </a:solidFill>
                <a:sym typeface="+mn-ea"/>
              </a:rPr>
              <a:t>p</a:t>
            </a:r>
            <a:r>
              <a:rPr lang="en-US" altLang="zh-CN" sz="1600" dirty="0">
                <a:sym typeface="+mn-ea"/>
              </a:rPr>
              <a:t>rocess for OC searching</a:t>
            </a:r>
          </a:p>
        </p:txBody>
      </p:sp>
      <p:pic>
        <p:nvPicPr>
          <p:cNvPr id="167" name="图片 166" descr="考试"/>
          <p:cNvPicPr>
            <a:picLocks noChangeAspect="1"/>
          </p:cNvPicPr>
          <p:nvPr>
            <p:custDataLst>
              <p:tags r:id="rId6"/>
            </p:custDataLst>
          </p:nvPr>
        </p:nvPicPr>
        <p:blipFill>
          <a:blip r:embed="rId25">
            <a:extLst>
              <a:ext uri="{96DAC541-7B7A-43D3-8B79-37D633B846F1}">
                <asvg:svgBlip xmlns:asvg="http://schemas.microsoft.com/office/drawing/2016/SVG/main" r:embed="rId26"/>
              </a:ext>
            </a:extLst>
          </a:blip>
          <a:stretch>
            <a:fillRect/>
          </a:stretch>
        </p:blipFill>
        <p:spPr>
          <a:xfrm>
            <a:off x="4120832" y="1517628"/>
            <a:ext cx="294005" cy="338806"/>
          </a:xfrm>
          <a:prstGeom prst="rect">
            <a:avLst/>
          </a:prstGeom>
        </p:spPr>
      </p:pic>
      <p:sp>
        <p:nvSpPr>
          <p:cNvPr id="192" name="右箭头 191"/>
          <p:cNvSpPr/>
          <p:nvPr/>
        </p:nvSpPr>
        <p:spPr>
          <a:xfrm>
            <a:off x="4551045" y="1268730"/>
            <a:ext cx="255270" cy="358775"/>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箭头连接符 3"/>
          <p:cNvCxnSpPr>
            <a:stCxn id="146" idx="3"/>
            <a:endCxn id="143" idx="1"/>
          </p:cNvCxnSpPr>
          <p:nvPr/>
        </p:nvCxnSpPr>
        <p:spPr>
          <a:xfrm>
            <a:off x="1468120" y="1438910"/>
            <a:ext cx="334010" cy="0"/>
          </a:xfrm>
          <a:prstGeom prst="straightConnector1">
            <a:avLst/>
          </a:prstGeom>
          <a:ln w="19050">
            <a:headEnd type="none"/>
            <a:tailEnd type="triangle" w="lg" len="lg"/>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5105400" y="1290955"/>
                <a:ext cx="4507865" cy="281305"/>
              </a:xfrm>
              <a:prstGeom prst="rect">
                <a:avLst/>
              </a:prstGeom>
              <a:solidFill>
                <a:schemeClr val="bg1"/>
              </a:solidFill>
              <a:ln w="127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dirty="0">
                    <a:solidFill>
                      <a:schemeClr val="tx1"/>
                    </a:solidFill>
                  </a:rPr>
                  <a:t>Determine the operator </a:t>
                </a:r>
                <a14:m>
                  <m:oMath xmlns:m="http://schemas.openxmlformats.org/officeDocument/2006/math">
                    <m:r>
                      <a:rPr lang="en-US" altLang="zh-CN" sz="1400" b="0" i="1" smtClean="0">
                        <a:solidFill>
                          <a:schemeClr val="tx1"/>
                        </a:solidFill>
                        <a:latin typeface="Cambria Math" panose="02040503050406030204" pitchFamily="18" charset="0"/>
                      </a:rPr>
                      <m:t>𝑖</m:t>
                    </m:r>
                  </m:oMath>
                </a14:m>
                <a:r>
                  <a:rPr lang="en-US" altLang="zh-CN" sz="1400" dirty="0">
                    <a:solidFill>
                      <a:schemeClr val="tx1"/>
                    </a:solidFill>
                  </a:rPr>
                  <a:t> to be evolved at step </a:t>
                </a:r>
                <a14:m>
                  <m:oMath xmlns:m="http://schemas.openxmlformats.org/officeDocument/2006/math">
                    <m:r>
                      <a:rPr lang="en-US" altLang="zh-CN" sz="1400" b="0" i="1" smtClean="0">
                        <a:solidFill>
                          <a:schemeClr val="tx1"/>
                        </a:solidFill>
                        <a:latin typeface="Cambria Math" panose="02040503050406030204" pitchFamily="18" charset="0"/>
                        <a:cs typeface="Cambria Math" panose="02040503050406030204" pitchFamily="18" charset="0"/>
                      </a:rPr>
                      <m:t>𝑡</m:t>
                    </m:r>
                  </m:oMath>
                </a14:m>
                <a:endParaRPr lang="en-US" altLang="zh-CN" sz="1400" b="0" i="1" dirty="0">
                  <a:solidFill>
                    <a:schemeClr val="tx1"/>
                  </a:solidFill>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105400" y="1290955"/>
                <a:ext cx="4507865" cy="281305"/>
              </a:xfrm>
              <a:prstGeom prst="rect">
                <a:avLst/>
              </a:prstGeom>
              <a:blipFill rotWithShape="1">
                <a:blip r:embed="rId27"/>
                <a:stretch>
                  <a:fillRect l="-141" t="-2257" r="-141" b="-2257"/>
                </a:stretch>
              </a:blipFill>
              <a:ln w="12700"/>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26" name="矩形 25"/>
          <p:cNvSpPr/>
          <p:nvPr>
            <p:custDataLst>
              <p:tags r:id="rId7"/>
            </p:custDataLst>
          </p:nvPr>
        </p:nvSpPr>
        <p:spPr>
          <a:xfrm>
            <a:off x="5427980" y="1729105"/>
            <a:ext cx="3923030" cy="31877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ltLang="zh-CN" sz="1400" dirty="0">
              <a:solidFill>
                <a:schemeClr val="tx1"/>
              </a:solidFill>
              <a:sym typeface="+mn-ea"/>
            </a:endParaRPr>
          </a:p>
        </p:txBody>
      </p:sp>
      <p:sp>
        <p:nvSpPr>
          <p:cNvPr id="38" name="矩形 37"/>
          <p:cNvSpPr/>
          <p:nvPr/>
        </p:nvSpPr>
        <p:spPr>
          <a:xfrm rot="5400000" flipH="1">
            <a:off x="7210610" y="1636015"/>
            <a:ext cx="213900" cy="486630"/>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algn="ctr"/>
            <a:endParaRPr lang="en-US" altLang="zh-CN" sz="1000">
              <a:solidFill>
                <a:schemeClr val="tx1"/>
              </a:solidFill>
            </a:endParaRPr>
          </a:p>
        </p:txBody>
      </p:sp>
      <p:sp>
        <p:nvSpPr>
          <p:cNvPr id="41" name="矩形 40"/>
          <p:cNvSpPr/>
          <p:nvPr/>
        </p:nvSpPr>
        <p:spPr>
          <a:xfrm rot="5400000" flipH="1">
            <a:off x="8183871" y="1636015"/>
            <a:ext cx="213900" cy="486630"/>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000">
              <a:solidFill>
                <a:schemeClr val="tx1"/>
              </a:solidFill>
            </a:endParaRPr>
          </a:p>
        </p:txBody>
      </p:sp>
      <p:sp>
        <p:nvSpPr>
          <p:cNvPr id="46" name="矩形 45"/>
          <p:cNvSpPr/>
          <p:nvPr/>
        </p:nvSpPr>
        <p:spPr>
          <a:xfrm rot="5400000" flipH="1">
            <a:off x="8670502" y="1636015"/>
            <a:ext cx="213900" cy="486630"/>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000">
              <a:solidFill>
                <a:schemeClr val="tx1"/>
              </a:solidFill>
            </a:endParaRPr>
          </a:p>
        </p:txBody>
      </p:sp>
      <p:sp>
        <p:nvSpPr>
          <p:cNvPr id="40" name="矩形 39"/>
          <p:cNvSpPr/>
          <p:nvPr/>
        </p:nvSpPr>
        <p:spPr>
          <a:xfrm rot="5400000" flipH="1">
            <a:off x="7697241" y="1636015"/>
            <a:ext cx="213900" cy="486630"/>
          </a:xfrm>
          <a:prstGeom prst="rect">
            <a:avLst/>
          </a:prstGeom>
          <a:no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000" dirty="0">
              <a:ln>
                <a:solidFill>
                  <a:srgbClr val="FF0000"/>
                </a:solidFill>
              </a:ln>
              <a:solidFill>
                <a:srgbClr val="FF0000"/>
              </a:solidFill>
              <a:sym typeface="+mn-ea"/>
            </a:endParaRPr>
          </a:p>
        </p:txBody>
      </p:sp>
      <p:pic>
        <p:nvPicPr>
          <p:cNvPr id="7" name="图片 6" descr="代码"/>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54111" y="2763547"/>
            <a:ext cx="429808" cy="363150"/>
          </a:xfrm>
          <a:prstGeom prst="rect">
            <a:avLst/>
          </a:prstGeom>
        </p:spPr>
      </p:pic>
      <p:sp>
        <p:nvSpPr>
          <p:cNvPr id="71" name="圆角矩形 70"/>
          <p:cNvSpPr/>
          <p:nvPr/>
        </p:nvSpPr>
        <p:spPr>
          <a:xfrm>
            <a:off x="5091254" y="2646365"/>
            <a:ext cx="3565161" cy="1141190"/>
          </a:xfrm>
          <a:prstGeom prst="roundRect">
            <a:avLst>
              <a:gd name="adj" fmla="val 930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6" name="文本框 35"/>
              <p:cNvSpPr txBox="1"/>
              <p:nvPr/>
            </p:nvSpPr>
            <p:spPr>
              <a:xfrm flipH="1">
                <a:off x="5091254" y="1725548"/>
                <a:ext cx="415290" cy="306705"/>
              </a:xfrm>
              <a:prstGeom prst="rect">
                <a:avLst/>
              </a:prstGeom>
              <a:noFill/>
            </p:spPr>
            <p:txBody>
              <a:bodyPr wrap="square" rtlCol="0">
                <a:spAutoFit/>
              </a:bodyPr>
              <a:lstStyle/>
              <a:p>
                <a14:m>
                  <m:oMath xmlns:m="http://schemas.openxmlformats.org/officeDocument/2006/math">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m:t>
                    </m:r>
                  </m:oMath>
                </a14:m>
                <a:r>
                  <a:rPr lang="en-US" altLang="zh-CN" sz="1400" dirty="0"/>
                  <a:t> </a:t>
                </a:r>
              </a:p>
            </p:txBody>
          </p:sp>
        </mc:Choice>
        <mc:Fallback xmlns="">
          <p:sp>
            <p:nvSpPr>
              <p:cNvPr id="36" name="文本框 35"/>
              <p:cNvSpPr txBox="1">
                <a:spLocks noRot="1" noChangeAspect="1" noMove="1" noResize="1" noEditPoints="1" noAdjustHandles="1" noChangeArrowheads="1" noChangeShapeType="1" noTextEdit="1"/>
              </p:cNvSpPr>
              <p:nvPr/>
            </p:nvSpPr>
            <p:spPr>
              <a:xfrm flipH="1">
                <a:off x="5091254" y="1725548"/>
                <a:ext cx="415290" cy="306705"/>
              </a:xfrm>
              <a:prstGeom prst="rect">
                <a:avLst/>
              </a:prstGeom>
              <a:blipFill rotWithShape="1">
                <a:blip r:embed="rId30"/>
                <a:stretch>
                  <a:fillRect l="-111" t="-82" r="111" b="82"/>
                </a:stretch>
              </a:blipFill>
            </p:spPr>
            <p:txBody>
              <a:bodyPr/>
              <a:lstStyle/>
              <a:p>
                <a:r>
                  <a:rPr lang="zh-CN" altLang="en-US">
                    <a:noFill/>
                  </a:rPr>
                  <a:t> </a:t>
                </a:r>
              </a:p>
            </p:txBody>
          </p:sp>
        </mc:Fallback>
      </mc:AlternateContent>
      <p:sp>
        <p:nvSpPr>
          <p:cNvPr id="118" name="剪去同侧角的矩形 117"/>
          <p:cNvSpPr/>
          <p:nvPr/>
        </p:nvSpPr>
        <p:spPr>
          <a:xfrm flipH="1" flipV="1">
            <a:off x="5273040" y="4161790"/>
            <a:ext cx="5496560" cy="292100"/>
          </a:xfrm>
          <a:prstGeom prst="snip2Same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solidFill>
                <a:schemeClr val="tx1"/>
              </a:solidFill>
            </a:endParaRPr>
          </a:p>
        </p:txBody>
      </p:sp>
      <mc:AlternateContent xmlns:mc="http://schemas.openxmlformats.org/markup-compatibility/2006" xmlns:a14="http://schemas.microsoft.com/office/drawing/2010/main">
        <mc:Choice Requires="a14">
          <p:sp>
            <p:nvSpPr>
              <p:cNvPr id="119" name="文本框 118"/>
              <p:cNvSpPr txBox="1"/>
              <p:nvPr/>
            </p:nvSpPr>
            <p:spPr>
              <a:xfrm>
                <a:off x="5267325" y="4136390"/>
                <a:ext cx="5487035" cy="314960"/>
              </a:xfrm>
              <a:prstGeom prst="rect">
                <a:avLst/>
              </a:prstGeom>
              <a:noFill/>
            </p:spPr>
            <p:txBody>
              <a:bodyPr wrap="square" rtlCol="0" anchor="ctr" anchorCtr="0">
                <a:noAutofit/>
              </a:bodyPr>
              <a:lstStyle/>
              <a:p>
                <a:pPr algn="ctr"/>
                <a:r>
                  <a:rPr lang="en-US" altLang="zh-CN" sz="1400" dirty="0">
                    <a:sym typeface="+mn-ea"/>
                  </a:rPr>
                  <a:t>Evaluation and </a:t>
                </a:r>
                <a14:m>
                  <m:oMath xmlns:m="http://schemas.openxmlformats.org/officeDocument/2006/math">
                    <m:r>
                      <a:rPr lang="en-US" altLang="zh-CN" sz="1400" b="1" i="1" smtClean="0">
                        <a:solidFill>
                          <a:srgbClr val="000000"/>
                        </a:solidFill>
                        <a:latin typeface="Cambria Math" panose="02040503050406030204" pitchFamily="18" charset="0"/>
                      </a:rPr>
                      <m:t>𝑹</m:t>
                    </m:r>
                    <m:d>
                      <m:dPr>
                        <m:ctrlPr>
                          <a:rPr lang="en-US" altLang="zh-CN" sz="1400" b="0" i="1" smtClean="0">
                            <a:solidFill>
                              <a:srgbClr val="000000"/>
                            </a:solidFill>
                            <a:latin typeface="Cambria Math" panose="02040503050406030204" pitchFamily="18" charset="0"/>
                          </a:rPr>
                        </m:ctrlPr>
                      </m:dPr>
                      <m:e>
                        <m:sSub>
                          <m:sSubPr>
                            <m:ctrlPr>
                              <a:rPr lang="en-US" altLang="zh-CN" sz="1400" b="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𝑠</m:t>
                            </m:r>
                          </m:e>
                          <m:sub>
                            <m:r>
                              <a:rPr lang="en-US" altLang="zh-CN" sz="1400" b="0" i="1" smtClean="0">
                                <a:solidFill>
                                  <a:srgbClr val="000000"/>
                                </a:solidFill>
                                <a:latin typeface="Cambria Math" panose="02040503050406030204" pitchFamily="18" charset="0"/>
                              </a:rPr>
                              <m:t>𝑡</m:t>
                            </m:r>
                          </m:sub>
                        </m:sSub>
                        <m:r>
                          <a:rPr lang="en-US" altLang="zh-CN" sz="1400" b="0" i="1" smtClean="0">
                            <a:solidFill>
                              <a:srgbClr val="000000"/>
                            </a:solidFill>
                            <a:latin typeface="Cambria Math" panose="02040503050406030204" pitchFamily="18" charset="0"/>
                          </a:rPr>
                          <m:t>,</m:t>
                        </m:r>
                        <m:sSub>
                          <m:sSubPr>
                            <m:ctrlPr>
                              <a:rPr lang="en-US" altLang="zh-CN" sz="1400" b="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𝑎</m:t>
                            </m:r>
                          </m:e>
                          <m:sub>
                            <m:r>
                              <a:rPr lang="en-US" altLang="zh-CN" sz="1400" b="0" i="1" smtClean="0">
                                <a:solidFill>
                                  <a:srgbClr val="000000"/>
                                </a:solidFill>
                                <a:latin typeface="Cambria Math" panose="02040503050406030204" pitchFamily="18" charset="0"/>
                              </a:rPr>
                              <m:t>𝑡</m:t>
                            </m:r>
                          </m:sub>
                        </m:sSub>
                        <m:r>
                          <a:rPr lang="en-US" altLang="zh-CN" sz="1400" b="0" i="1" smtClean="0">
                            <a:solidFill>
                              <a:srgbClr val="000000"/>
                            </a:solidFill>
                            <a:latin typeface="Cambria Math" panose="02040503050406030204" pitchFamily="18" charset="0"/>
                          </a:rPr>
                          <m:t>,</m:t>
                        </m:r>
                        <m:sSub>
                          <m:sSubPr>
                            <m:ctrlPr>
                              <a:rPr lang="en-US" altLang="zh-CN" sz="1400" b="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𝑠</m:t>
                            </m:r>
                          </m:e>
                          <m:sub>
                            <m:r>
                              <a:rPr lang="en-US" altLang="zh-CN" sz="1400" b="0" i="1" smtClean="0">
                                <a:solidFill>
                                  <a:srgbClr val="000000"/>
                                </a:solidFill>
                                <a:latin typeface="Cambria Math" panose="02040503050406030204" pitchFamily="18" charset="0"/>
                              </a:rPr>
                              <m:t>𝑡</m:t>
                            </m:r>
                            <m:r>
                              <a:rPr lang="en-US" altLang="zh-CN" sz="1400" b="0" i="1" smtClean="0">
                                <a:solidFill>
                                  <a:srgbClr val="000000"/>
                                </a:solidFill>
                                <a:latin typeface="Cambria Math" panose="02040503050406030204" pitchFamily="18" charset="0"/>
                              </a:rPr>
                              <m:t>+1</m:t>
                            </m:r>
                          </m:sub>
                        </m:sSub>
                      </m:e>
                    </m:d>
                    <m:r>
                      <a:rPr lang="en-US" altLang="zh-CN" sz="1400" b="0" i="0" smtClean="0">
                        <a:solidFill>
                          <a:srgbClr val="000000"/>
                        </a:solidFill>
                        <a:latin typeface="Cambria Math" panose="02040503050406030204" pitchFamily="18" charset="0"/>
                      </a:rPr>
                      <m:t>=</m:t>
                    </m:r>
                    <m:r>
                      <a:rPr lang="en-US" altLang="zh-CN" sz="1400" b="0" i="1" smtClean="0">
                        <a:solidFill>
                          <a:srgbClr val="000000"/>
                        </a:solidFill>
                        <a:latin typeface="Cambria Math" panose="02040503050406030204" pitchFamily="18" charset="0"/>
                      </a:rPr>
                      <m:t>𝐻𝑉</m:t>
                    </m:r>
                    <m:d>
                      <m:dPr>
                        <m:ctrlPr>
                          <a:rPr lang="en-US" altLang="zh-CN" sz="1400" b="0" i="1" smtClean="0">
                            <a:solidFill>
                              <a:srgbClr val="000000"/>
                            </a:solidFill>
                            <a:latin typeface="Cambria Math" panose="02040503050406030204" pitchFamily="18" charset="0"/>
                          </a:rPr>
                        </m:ctrlPr>
                      </m:dPr>
                      <m:e>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𝑠</m:t>
                            </m:r>
                          </m:e>
                          <m:sub>
                            <m:r>
                              <a:rPr lang="en-US" altLang="zh-CN" sz="1400" i="1">
                                <a:solidFill>
                                  <a:srgbClr val="000000"/>
                                </a:solidFill>
                                <a:latin typeface="Cambria Math" panose="02040503050406030204" pitchFamily="18" charset="0"/>
                              </a:rPr>
                              <m:t>𝑡</m:t>
                            </m:r>
                            <m:r>
                              <a:rPr lang="en-US" altLang="zh-CN" sz="1400" b="0" i="1" smtClean="0">
                                <a:solidFill>
                                  <a:srgbClr val="000000"/>
                                </a:solidFill>
                                <a:latin typeface="Cambria Math" panose="02040503050406030204" pitchFamily="18" charset="0"/>
                              </a:rPr>
                              <m:t>+1</m:t>
                            </m:r>
                          </m:sub>
                        </m:sSub>
                      </m:e>
                    </m:d>
                    <m:r>
                      <a:rPr lang="en-US" altLang="zh-CN" sz="1400" b="0" i="1" smtClean="0">
                        <a:solidFill>
                          <a:srgbClr val="000000"/>
                        </a:solidFill>
                        <a:latin typeface="Cambria Math" panose="02040503050406030204" pitchFamily="18" charset="0"/>
                      </a:rPr>
                      <m:t>−</m:t>
                    </m:r>
                    <m:r>
                      <a:rPr lang="en-US" altLang="zh-CN" sz="1400" b="0" i="1" smtClean="0">
                        <a:solidFill>
                          <a:srgbClr val="000000"/>
                        </a:solidFill>
                        <a:latin typeface="Cambria Math" panose="02040503050406030204" pitchFamily="18" charset="0"/>
                      </a:rPr>
                      <m:t>𝐻𝑉</m:t>
                    </m:r>
                    <m:d>
                      <m:dPr>
                        <m:ctrlPr>
                          <a:rPr lang="en-US" altLang="zh-CN" sz="1400" b="0" i="1" smtClean="0">
                            <a:solidFill>
                              <a:srgbClr val="000000"/>
                            </a:solidFill>
                            <a:latin typeface="Cambria Math" panose="02040503050406030204" pitchFamily="18" charset="0"/>
                          </a:rPr>
                        </m:ctrlPr>
                      </m:dPr>
                      <m:e>
                        <m:sSub>
                          <m:sSubPr>
                            <m:ctrlPr>
                              <a:rPr lang="en-US" altLang="zh-CN" sz="1400" b="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𝑠</m:t>
                            </m:r>
                          </m:e>
                          <m:sub>
                            <m:r>
                              <a:rPr lang="en-US" altLang="zh-CN" sz="1400" b="0" i="1" smtClean="0">
                                <a:solidFill>
                                  <a:srgbClr val="000000"/>
                                </a:solidFill>
                                <a:latin typeface="Cambria Math" panose="02040503050406030204" pitchFamily="18" charset="0"/>
                              </a:rPr>
                              <m:t>𝑡</m:t>
                            </m:r>
                          </m:sub>
                        </m:sSub>
                      </m:e>
                    </m:d>
                  </m:oMath>
                </a14:m>
                <a:endParaRPr lang="en-US" altLang="zh-CN" sz="1400" i="1" dirty="0">
                  <a:sym typeface="+mn-ea"/>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5267325" y="4136390"/>
                <a:ext cx="5487035" cy="314960"/>
              </a:xfrm>
              <a:prstGeom prst="rect">
                <a:avLst/>
              </a:prstGeom>
              <a:blipFill rotWithShape="1">
                <a:blip r:embed="rId31"/>
                <a:stretch>
                  <a:fillRect/>
                </a:stretch>
              </a:blipFill>
            </p:spPr>
            <p:txBody>
              <a:bodyPr/>
              <a:lstStyle/>
              <a:p>
                <a:r>
                  <a:rPr lang="zh-CN" altLang="en-US">
                    <a:noFill/>
                  </a:rPr>
                  <a:t> </a:t>
                </a:r>
              </a:p>
            </p:txBody>
          </p:sp>
        </mc:Fallback>
      </mc:AlternateContent>
      <p:cxnSp>
        <p:nvCxnSpPr>
          <p:cNvPr id="122" name="直接箭头连接符 121"/>
          <p:cNvCxnSpPr>
            <a:stCxn id="6" idx="2"/>
            <a:endCxn id="40" idx="3"/>
          </p:cNvCxnSpPr>
          <p:nvPr>
            <p:custDataLst>
              <p:tags r:id="rId8"/>
            </p:custDataLst>
          </p:nvPr>
        </p:nvCxnSpPr>
        <p:spPr>
          <a:xfrm>
            <a:off x="7359651" y="1572260"/>
            <a:ext cx="444500" cy="200025"/>
          </a:xfrm>
          <a:prstGeom prst="straightConnector1">
            <a:avLst/>
          </a:prstGeom>
          <a:ln>
            <a:solidFill>
              <a:srgbClr val="FF0000"/>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130" name="矩形 129"/>
          <p:cNvSpPr/>
          <p:nvPr/>
        </p:nvSpPr>
        <p:spPr>
          <a:xfrm>
            <a:off x="1989195" y="3840480"/>
            <a:ext cx="2318905" cy="10909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ltLang="zh-CN">
              <a:solidFill>
                <a:schemeClr val="tx1"/>
              </a:solidFill>
            </a:endParaRPr>
          </a:p>
        </p:txBody>
      </p:sp>
      <p:sp>
        <p:nvSpPr>
          <p:cNvPr id="134" name="矩形 133"/>
          <p:cNvSpPr/>
          <p:nvPr/>
        </p:nvSpPr>
        <p:spPr>
          <a:xfrm rot="5400000" flipH="1">
            <a:off x="2338994" y="4497705"/>
            <a:ext cx="208973" cy="325755"/>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000">
              <a:solidFill>
                <a:schemeClr val="tx1"/>
              </a:solidFill>
              <a:sym typeface="+mn-ea"/>
            </a:endParaRPr>
          </a:p>
        </p:txBody>
      </p:sp>
      <p:sp>
        <p:nvSpPr>
          <p:cNvPr id="135" name="矩形 134"/>
          <p:cNvSpPr/>
          <p:nvPr/>
        </p:nvSpPr>
        <p:spPr>
          <a:xfrm rot="5400000" flipH="1">
            <a:off x="2664749" y="4497705"/>
            <a:ext cx="208973" cy="325755"/>
          </a:xfrm>
          <a:prstGeom prst="rect">
            <a:avLst/>
          </a:prstGeom>
          <a:solidFill>
            <a:schemeClr val="accent2">
              <a:lumMod val="60000"/>
              <a:lumOff val="40000"/>
            </a:schemeClr>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400">
              <a:solidFill>
                <a:schemeClr val="tx1"/>
              </a:solidFill>
              <a:sym typeface="+mn-ea"/>
            </a:endParaRPr>
          </a:p>
        </p:txBody>
      </p:sp>
      <p:sp>
        <p:nvSpPr>
          <p:cNvPr id="136" name="矩形 135"/>
          <p:cNvSpPr/>
          <p:nvPr/>
        </p:nvSpPr>
        <p:spPr>
          <a:xfrm rot="5400000" flipH="1">
            <a:off x="2990504" y="4497705"/>
            <a:ext cx="208973"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sp>
        <p:nvSpPr>
          <p:cNvPr id="137" name="矩形 136"/>
          <p:cNvSpPr/>
          <p:nvPr/>
        </p:nvSpPr>
        <p:spPr>
          <a:xfrm rot="5400000" flipH="1">
            <a:off x="3316259" y="4497705"/>
            <a:ext cx="208973" cy="325755"/>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400">
              <a:solidFill>
                <a:schemeClr val="tx1"/>
              </a:solidFill>
            </a:endParaRPr>
          </a:p>
        </p:txBody>
      </p:sp>
      <p:pic>
        <p:nvPicPr>
          <p:cNvPr id="138" name="图片 137" descr="得分"/>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47927" y="4490778"/>
            <a:ext cx="339436" cy="344055"/>
          </a:xfrm>
          <a:prstGeom prst="rect">
            <a:avLst/>
          </a:prstGeom>
        </p:spPr>
      </p:pic>
      <p:cxnSp>
        <p:nvCxnSpPr>
          <p:cNvPr id="139" name="直接连接符 138"/>
          <p:cNvCxnSpPr>
            <a:stCxn id="137" idx="0"/>
            <a:endCxn id="138" idx="1"/>
          </p:cNvCxnSpPr>
          <p:nvPr/>
        </p:nvCxnSpPr>
        <p:spPr>
          <a:xfrm>
            <a:off x="3583623" y="4660582"/>
            <a:ext cx="264304" cy="2224"/>
          </a:xfrm>
          <a:prstGeom prst="line">
            <a:avLst/>
          </a:prstGeom>
          <a:ln>
            <a:headEnd type="oval" w="med" len="med"/>
            <a:tailEnd type="oval" w="med" len="med"/>
          </a:ln>
        </p:spPr>
        <p:style>
          <a:lnRef idx="2">
            <a:schemeClr val="accent1"/>
          </a:lnRef>
          <a:fillRef idx="0">
            <a:srgbClr val="FFFFFF"/>
          </a:fillRef>
          <a:effectRef idx="0">
            <a:srgbClr val="FFFFFF"/>
          </a:effectRef>
          <a:fontRef idx="minor">
            <a:schemeClr val="tx1"/>
          </a:fontRef>
        </p:style>
      </p:cxnSp>
      <p:sp>
        <p:nvSpPr>
          <p:cNvPr id="142" name="圆角矩形 141"/>
          <p:cNvSpPr/>
          <p:nvPr/>
        </p:nvSpPr>
        <p:spPr>
          <a:xfrm>
            <a:off x="655976" y="2669540"/>
            <a:ext cx="812144" cy="715010"/>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dirty="0">
                <a:solidFill>
                  <a:schemeClr val="tx1"/>
                </a:solidFill>
              </a:rPr>
              <a:t>End</a:t>
            </a:r>
          </a:p>
        </p:txBody>
      </p:sp>
      <p:sp>
        <p:nvSpPr>
          <p:cNvPr id="144" name="菱形 143"/>
          <p:cNvSpPr/>
          <p:nvPr/>
        </p:nvSpPr>
        <p:spPr>
          <a:xfrm>
            <a:off x="2287905" y="2656205"/>
            <a:ext cx="1717040" cy="761365"/>
          </a:xfrm>
          <a:prstGeom prst="diamond">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solidFill>
                <a:schemeClr val="tx1"/>
              </a:solidFill>
            </a:endParaRPr>
          </a:p>
        </p:txBody>
      </p:sp>
      <p:sp>
        <p:nvSpPr>
          <p:cNvPr id="151" name="文本框 150"/>
          <p:cNvSpPr txBox="1"/>
          <p:nvPr/>
        </p:nvSpPr>
        <p:spPr>
          <a:xfrm>
            <a:off x="2578100" y="2838450"/>
            <a:ext cx="1224915" cy="337185"/>
          </a:xfrm>
          <a:prstGeom prst="rect">
            <a:avLst/>
          </a:prstGeom>
          <a:noFill/>
        </p:spPr>
        <p:txBody>
          <a:bodyPr wrap="square" rtlCol="0" anchor="t">
            <a:spAutoFit/>
          </a:bodyPr>
          <a:lstStyle/>
          <a:p>
            <a:pPr algn="ctr"/>
            <a:r>
              <a:rPr lang="en-US" altLang="zh-CN" sz="1600" b="1">
                <a:sym typeface="+mn-ea"/>
              </a:rPr>
              <a:t>terminate?</a:t>
            </a:r>
          </a:p>
        </p:txBody>
      </p:sp>
      <p:cxnSp>
        <p:nvCxnSpPr>
          <p:cNvPr id="153" name="直接箭头连接符 152"/>
          <p:cNvCxnSpPr>
            <a:stCxn id="144" idx="0"/>
          </p:cNvCxnSpPr>
          <p:nvPr>
            <p:custDataLst>
              <p:tags r:id="rId9"/>
            </p:custDataLst>
          </p:nvPr>
        </p:nvCxnSpPr>
        <p:spPr>
          <a:xfrm flipV="1">
            <a:off x="3146425" y="2033905"/>
            <a:ext cx="3810" cy="62230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56" name="直接箭头连接符 155"/>
          <p:cNvCxnSpPr>
            <a:stCxn id="144" idx="1"/>
            <a:endCxn id="142" idx="3"/>
          </p:cNvCxnSpPr>
          <p:nvPr/>
        </p:nvCxnSpPr>
        <p:spPr>
          <a:xfrm flipH="1" flipV="1">
            <a:off x="1468120" y="3027045"/>
            <a:ext cx="819785" cy="9843"/>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sp>
        <p:nvSpPr>
          <p:cNvPr id="158" name="文本框 157"/>
          <p:cNvSpPr txBox="1"/>
          <p:nvPr>
            <p:custDataLst>
              <p:tags r:id="rId10"/>
            </p:custDataLst>
          </p:nvPr>
        </p:nvSpPr>
        <p:spPr>
          <a:xfrm>
            <a:off x="2797810" y="2240915"/>
            <a:ext cx="456565" cy="368300"/>
          </a:xfrm>
          <a:prstGeom prst="rect">
            <a:avLst/>
          </a:prstGeom>
          <a:noFill/>
        </p:spPr>
        <p:txBody>
          <a:bodyPr wrap="square" rtlCol="0">
            <a:spAutoFit/>
          </a:bodyPr>
          <a:lstStyle/>
          <a:p>
            <a:r>
              <a:rPr lang="en-US" altLang="zh-CN"/>
              <a:t>N</a:t>
            </a:r>
          </a:p>
        </p:txBody>
      </p:sp>
      <p:sp>
        <p:nvSpPr>
          <p:cNvPr id="159" name="文本框 158"/>
          <p:cNvSpPr txBox="1"/>
          <p:nvPr/>
        </p:nvSpPr>
        <p:spPr>
          <a:xfrm>
            <a:off x="2094865" y="3016250"/>
            <a:ext cx="456565" cy="368300"/>
          </a:xfrm>
          <a:prstGeom prst="rect">
            <a:avLst/>
          </a:prstGeom>
          <a:noFill/>
        </p:spPr>
        <p:txBody>
          <a:bodyPr wrap="square" rtlCol="0">
            <a:spAutoFit/>
          </a:bodyPr>
          <a:lstStyle/>
          <a:p>
            <a:r>
              <a:rPr lang="en-US" altLang="zh-CN"/>
              <a:t>Y</a:t>
            </a:r>
          </a:p>
        </p:txBody>
      </p:sp>
      <p:cxnSp>
        <p:nvCxnSpPr>
          <p:cNvPr id="160" name="直接箭头连接符 159"/>
          <p:cNvCxnSpPr>
            <a:stCxn id="130" idx="0"/>
            <a:endCxn id="144" idx="2"/>
          </p:cNvCxnSpPr>
          <p:nvPr/>
        </p:nvCxnSpPr>
        <p:spPr>
          <a:xfrm flipH="1" flipV="1">
            <a:off x="3146425" y="3417570"/>
            <a:ext cx="2223" cy="42291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1688465" y="1111885"/>
                <a:ext cx="2981325" cy="36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𝑠</m:t>
                          </m:r>
                        </m:e>
                        <m:sub>
                          <m:r>
                            <a:rPr lang="en-US" altLang="zh-CN" b="0" i="1" smtClean="0">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𝜃</m:t>
                          </m:r>
                        </m:e>
                        <m:sub>
                          <m:r>
                            <a:rPr lang="en-US" altLang="zh-CN" b="0" i="1" smtClean="0">
                              <a:solidFill>
                                <a:srgbClr val="FF0000"/>
                              </a:solidFill>
                              <a:latin typeface="Cambria Math" panose="02040503050406030204" pitchFamily="18" charset="0"/>
                            </a:rPr>
                            <m:t>𝐾</m:t>
                          </m:r>
                        </m:sub>
                      </m:sSub>
                      <m:r>
                        <a:rPr lang="en-US" altLang="zh-CN" b="0" i="1" smtClean="0">
                          <a:solidFill>
                            <a:srgbClr val="000000"/>
                          </a:solidFill>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688465" y="1111885"/>
                <a:ext cx="2981325" cy="368300"/>
              </a:xfrm>
              <a:prstGeom prst="rect">
                <a:avLst/>
              </a:prstGeom>
              <a:blipFill rotWithShape="1">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554891" y="1712504"/>
                <a:ext cx="1322805" cy="337185"/>
              </a:xfrm>
              <a:prstGeom prst="rect">
                <a:avLst/>
              </a:prstGeom>
              <a:noFill/>
            </p:spPr>
            <p:txBody>
              <a:bodyPr wrap="square">
                <a:spAutoFit/>
              </a:bodyPr>
              <a:lstStyle/>
              <a:p>
                <a:r>
                  <a:rPr lang="en-US" altLang="zh-CN" sz="1400" dirty="0">
                    <a:solidFill>
                      <a:srgbClr val="000000"/>
                    </a:solidFill>
                  </a:rPr>
                  <a:t>Sampling </a:t>
                </a:r>
                <a14:m>
                  <m:oMath xmlns:m="http://schemas.openxmlformats.org/officeDocument/2006/math">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𝜃</m:t>
                        </m:r>
                      </m:e>
                      <m:sub>
                        <m:r>
                          <a:rPr lang="en-US" altLang="zh-CN" sz="1600" b="0" i="1" smtClean="0">
                            <a:solidFill>
                              <a:srgbClr val="FF0000"/>
                            </a:solidFill>
                            <a:latin typeface="Cambria Math" panose="02040503050406030204" pitchFamily="18" charset="0"/>
                          </a:rPr>
                          <m:t>𝑖</m:t>
                        </m:r>
                      </m:sub>
                    </m:sSub>
                  </m:oMath>
                </a14:m>
                <a:endParaRPr lang="en-US" altLang="zh-CN" sz="1600" b="0" i="1" dirty="0">
                  <a:solidFill>
                    <a:srgbClr val="FF0000"/>
                  </a:solidFill>
                  <a:latin typeface="Cambria Math" panose="02040503050406030204" pitchFamily="18"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5554891" y="1712504"/>
                <a:ext cx="1322805" cy="337185"/>
              </a:xfrm>
              <a:prstGeom prst="rect">
                <a:avLst/>
              </a:prstGeom>
              <a:blipFill rotWithShape="1">
                <a:blip r:embed="rId35"/>
                <a:stretch>
                  <a:fillRect l="-41" t="-161" r="1"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105400" y="2211705"/>
                <a:ext cx="4507865" cy="281305"/>
              </a:xfrm>
              <a:prstGeom prst="rect">
                <a:avLst/>
              </a:prstGeom>
              <a:solidFill>
                <a:schemeClr val="bg1"/>
              </a:solidFill>
              <a:ln w="127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dirty="0">
                    <a:solidFill>
                      <a:schemeClr val="tx1"/>
                    </a:solidFill>
                  </a:rPr>
                  <a:t>Determine the </a:t>
                </a:r>
                <a:r>
                  <a:rPr lang="en-US" altLang="zh-CN" sz="1400" dirty="0">
                    <a:solidFill>
                      <a:srgbClr val="000000"/>
                    </a:solidFill>
                  </a:rPr>
                  <a:t>sampling number </a:t>
                </a:r>
                <a14:m>
                  <m:oMath xmlns:m="http://schemas.openxmlformats.org/officeDocument/2006/math">
                    <m:r>
                      <a:rPr lang="en-US" altLang="zh-CN" sz="1400" b="0" i="1" smtClean="0">
                        <a:solidFill>
                          <a:srgbClr val="FF0000"/>
                        </a:solidFill>
                        <a:latin typeface="Cambria Math" panose="02040503050406030204" pitchFamily="18" charset="0"/>
                        <a:cs typeface="Cambria Math" panose="02040503050406030204" pitchFamily="18" charset="0"/>
                      </a:rPr>
                      <m:t>𝑛</m:t>
                    </m:r>
                  </m:oMath>
                </a14:m>
                <a:endParaRPr lang="en-US" altLang="zh-CN" sz="1400" b="0" i="1" dirty="0">
                  <a:solidFill>
                    <a:srgbClr val="FF0000"/>
                  </a:solidFill>
                  <a:latin typeface="Cambria Math" panose="02040503050406030204" pitchFamily="18" charset="0"/>
                  <a:cs typeface="Cambria Math" panose="02040503050406030204" pitchFamily="18" charset="0"/>
                </a:endParaRPr>
              </a:p>
            </p:txBody>
          </p:sp>
        </mc:Choice>
        <mc:Fallback xmlns="">
          <p:sp>
            <p:nvSpPr>
              <p:cNvPr id="34" name="矩形 33"/>
              <p:cNvSpPr>
                <a:spLocks noRot="1" noChangeAspect="1" noMove="1" noResize="1" noEditPoints="1" noAdjustHandles="1" noChangeArrowheads="1" noChangeShapeType="1" noTextEdit="1"/>
              </p:cNvSpPr>
              <p:nvPr/>
            </p:nvSpPr>
            <p:spPr>
              <a:xfrm>
                <a:off x="5105400" y="2211705"/>
                <a:ext cx="4507865" cy="281305"/>
              </a:xfrm>
              <a:prstGeom prst="rect">
                <a:avLst/>
              </a:prstGeom>
              <a:blipFill rotWithShape="1">
                <a:blip r:embed="rId36"/>
                <a:stretch>
                  <a:fillRect l="-141" t="-2257" r="-141" b="-2257"/>
                </a:stretch>
              </a:blipFill>
              <a:ln w="12700"/>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10516124" y="2731716"/>
                <a:ext cx="4475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𝜃</m:t>
                          </m:r>
                        </m:e>
                        <m:sub>
                          <m:r>
                            <a:rPr lang="en-US" altLang="zh-CN" b="0" i="1" smtClean="0">
                              <a:solidFill>
                                <a:schemeClr val="tx1"/>
                              </a:solidFill>
                              <a:latin typeface="Cambria Math" panose="02040503050406030204" pitchFamily="18" charset="0"/>
                            </a:rPr>
                            <m:t>𝑖</m:t>
                          </m:r>
                        </m:sub>
                      </m:sSub>
                    </m:oMath>
                  </m:oMathPara>
                </a14:m>
                <a:endParaRPr lang="zh-CN" altLang="en-US" dirty="0">
                  <a:solidFill>
                    <a:schemeClr val="tx1"/>
                  </a:solidFill>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10516124" y="2731716"/>
                <a:ext cx="447529" cy="369332"/>
              </a:xfrm>
              <a:prstGeom prst="rect">
                <a:avLst/>
              </a:prstGeom>
              <a:blipFill rotWithShape="1">
                <a:blip r:embed="rId37"/>
                <a:stretch>
                  <a:fillRect l="-117" t="-157" r="84" b="93"/>
                </a:stretch>
              </a:blipFill>
            </p:spPr>
            <p:txBody>
              <a:bodyPr/>
              <a:lstStyle/>
              <a:p>
                <a:r>
                  <a:rPr lang="zh-CN" altLang="en-US">
                    <a:noFill/>
                  </a:rPr>
                  <a:t> </a:t>
                </a:r>
              </a:p>
            </p:txBody>
          </p:sp>
        </mc:Fallback>
      </mc:AlternateContent>
      <p:pic>
        <p:nvPicPr>
          <p:cNvPr id="90" name="图片 92" descr="代码"/>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72971" y="2764506"/>
            <a:ext cx="429808" cy="356576"/>
          </a:xfrm>
          <a:prstGeom prst="rect">
            <a:avLst/>
          </a:prstGeom>
        </p:spPr>
      </p:pic>
      <p:sp>
        <p:nvSpPr>
          <p:cNvPr id="186" name="圆角矩形 70"/>
          <p:cNvSpPr/>
          <p:nvPr/>
        </p:nvSpPr>
        <p:spPr>
          <a:xfrm>
            <a:off x="8685725" y="2646365"/>
            <a:ext cx="2280190" cy="1141190"/>
          </a:xfrm>
          <a:prstGeom prst="roundRect">
            <a:avLst>
              <a:gd name="adj" fmla="val 9300"/>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pic>
        <p:nvPicPr>
          <p:cNvPr id="188" name="图片 88" descr="策略"/>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382939" y="3183847"/>
            <a:ext cx="284292" cy="281187"/>
          </a:xfrm>
          <a:prstGeom prst="rect">
            <a:avLst/>
          </a:prstGeom>
        </p:spPr>
      </p:pic>
      <p:sp>
        <p:nvSpPr>
          <p:cNvPr id="194" name="文本框 193"/>
          <p:cNvSpPr txBox="1"/>
          <p:nvPr/>
        </p:nvSpPr>
        <p:spPr>
          <a:xfrm>
            <a:off x="8731471" y="3429536"/>
            <a:ext cx="2234445" cy="307777"/>
          </a:xfrm>
          <a:prstGeom prst="rect">
            <a:avLst/>
          </a:prstGeom>
          <a:noFill/>
        </p:spPr>
        <p:txBody>
          <a:bodyPr wrap="square">
            <a:spAutoFit/>
          </a:bodyPr>
          <a:lstStyle/>
          <a:p>
            <a:pPr algn="ctr"/>
            <a:r>
              <a:rPr lang="en-US" altLang="zh-CN" sz="1400" dirty="0"/>
              <a:t>Template adaptive update</a:t>
            </a:r>
          </a:p>
        </p:txBody>
      </p:sp>
      <p:sp>
        <p:nvSpPr>
          <p:cNvPr id="195" name="右箭头 139"/>
          <p:cNvSpPr/>
          <p:nvPr/>
        </p:nvSpPr>
        <p:spPr>
          <a:xfrm flipH="1">
            <a:off x="8442190" y="2811945"/>
            <a:ext cx="312540" cy="255667"/>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99" name="图片 6" descr="代码"/>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26768" y="2759448"/>
            <a:ext cx="429808" cy="363150"/>
          </a:xfrm>
          <a:prstGeom prst="rect">
            <a:avLst/>
          </a:prstGeom>
        </p:spPr>
      </p:pic>
      <p:cxnSp>
        <p:nvCxnSpPr>
          <p:cNvPr id="201" name="直接连接符 200"/>
          <p:cNvCxnSpPr>
            <a:stCxn id="199" idx="3"/>
            <a:endCxn id="90" idx="1"/>
          </p:cNvCxnSpPr>
          <p:nvPr/>
        </p:nvCxnSpPr>
        <p:spPr>
          <a:xfrm>
            <a:off x="7756576" y="2941023"/>
            <a:ext cx="116395" cy="1771"/>
          </a:xfrm>
          <a:prstGeom prst="line">
            <a:avLst/>
          </a:prstGeom>
          <a:ln>
            <a:solidFill>
              <a:schemeClr val="tx1"/>
            </a:solidFill>
            <a:headEnd type="oval" w="med" len="med"/>
            <a:tailEnd type="oval" w="med" len="med"/>
          </a:ln>
        </p:spPr>
        <p:style>
          <a:lnRef idx="2">
            <a:schemeClr val="accent1"/>
          </a:lnRef>
          <a:fillRef idx="0">
            <a:srgbClr val="FFFFFF"/>
          </a:fillRef>
          <a:effectRef idx="0">
            <a:srgbClr val="FFFFFF"/>
          </a:effectRef>
          <a:fontRef idx="minor">
            <a:schemeClr val="tx1"/>
          </a:fontRef>
        </p:style>
      </p:cxnSp>
      <p:cxnSp>
        <p:nvCxnSpPr>
          <p:cNvPr id="212" name="连接符: 肘形 211"/>
          <p:cNvCxnSpPr>
            <a:stCxn id="7" idx="1"/>
            <a:endCxn id="231" idx="3"/>
          </p:cNvCxnSpPr>
          <p:nvPr/>
        </p:nvCxnSpPr>
        <p:spPr>
          <a:xfrm rot="10800000" flipV="1">
            <a:off x="9268559" y="2945121"/>
            <a:ext cx="885552" cy="10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4" name="文本框 223"/>
              <p:cNvSpPr txBox="1"/>
              <p:nvPr/>
            </p:nvSpPr>
            <p:spPr>
              <a:xfrm>
                <a:off x="10062698" y="2575439"/>
                <a:ext cx="624322" cy="316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00" b="0" i="1" dirty="0" smtClean="0">
                              <a:solidFill>
                                <a:srgbClr val="000000"/>
                              </a:solidFill>
                              <a:latin typeface="Cambria Math" panose="02040503050406030204" pitchFamily="18" charset="0"/>
                            </a:rPr>
                          </m:ctrlPr>
                        </m:sSubPr>
                        <m:e>
                          <m:r>
                            <a:rPr lang="en-US" altLang="zh-CN" sz="1100" b="0" i="1" dirty="0" smtClean="0">
                              <a:solidFill>
                                <a:srgbClr val="000000"/>
                              </a:solidFill>
                              <a:latin typeface="Cambria Math" panose="02040503050406030204" pitchFamily="18" charset="0"/>
                            </a:rPr>
                            <m:t>𝑐</m:t>
                          </m:r>
                        </m:e>
                        <m:sub>
                          <m:r>
                            <a:rPr lang="en-US" altLang="zh-CN" sz="1100" b="0" i="1" dirty="0" smtClean="0">
                              <a:solidFill>
                                <a:srgbClr val="000000"/>
                              </a:solidFill>
                              <a:latin typeface="Cambria Math" panose="02040503050406030204" pitchFamily="18" charset="0"/>
                            </a:rPr>
                            <m:t>𝑡</m:t>
                          </m:r>
                        </m:sub>
                      </m:sSub>
                    </m:oMath>
                  </m:oMathPara>
                </a14:m>
                <a:endParaRPr lang="zh-CN" altLang="en-US" sz="1600" i="1" dirty="0"/>
              </a:p>
            </p:txBody>
          </p:sp>
        </mc:Choice>
        <mc:Fallback xmlns="">
          <p:sp>
            <p:nvSpPr>
              <p:cNvPr id="224" name="文本框 223"/>
              <p:cNvSpPr txBox="1">
                <a:spLocks noRot="1" noChangeAspect="1" noMove="1" noResize="1" noEditPoints="1" noAdjustHandles="1" noChangeArrowheads="1" noChangeShapeType="1" noTextEdit="1"/>
              </p:cNvSpPr>
              <p:nvPr/>
            </p:nvSpPr>
            <p:spPr>
              <a:xfrm>
                <a:off x="10062698" y="2575439"/>
                <a:ext cx="624322" cy="316548"/>
              </a:xfrm>
              <a:prstGeom prst="rect">
                <a:avLst/>
              </a:prstGeom>
              <a:blipFill rotWithShape="1">
                <a:blip r:embed="rId42"/>
                <a:stretch>
                  <a:fillRect l="-78" t="-162" r="97" b="62"/>
                </a:stretch>
              </a:blipFill>
            </p:spPr>
            <p:txBody>
              <a:bodyPr/>
              <a:lstStyle/>
              <a:p>
                <a:r>
                  <a:rPr lang="zh-CN" altLang="en-US">
                    <a:noFill/>
                  </a:rPr>
                  <a:t> </a:t>
                </a:r>
              </a:p>
            </p:txBody>
          </p:sp>
        </mc:Fallback>
      </mc:AlternateContent>
      <p:pic>
        <p:nvPicPr>
          <p:cNvPr id="225" name="图片 69" descr="机器人"/>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695171" y="3105496"/>
            <a:ext cx="374759" cy="363150"/>
          </a:xfrm>
          <a:prstGeom prst="rect">
            <a:avLst/>
          </a:prstGeom>
        </p:spPr>
      </p:pic>
      <p:cxnSp>
        <p:nvCxnSpPr>
          <p:cNvPr id="228" name="连接符: 肘形 227"/>
          <p:cNvCxnSpPr>
            <a:stCxn id="7" idx="2"/>
            <a:endCxn id="225" idx="3"/>
          </p:cNvCxnSpPr>
          <p:nvPr/>
        </p:nvCxnSpPr>
        <p:spPr>
          <a:xfrm rot="5400000">
            <a:off x="10139286" y="3057342"/>
            <a:ext cx="160374" cy="2990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1" name="图片 92" descr="代码"/>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838750" y="2803775"/>
            <a:ext cx="429809" cy="284812"/>
          </a:xfrm>
          <a:prstGeom prst="rect">
            <a:avLst/>
          </a:prstGeom>
        </p:spPr>
      </p:pic>
      <p:cxnSp>
        <p:nvCxnSpPr>
          <p:cNvPr id="235" name="连接符: 肘形 234"/>
          <p:cNvCxnSpPr>
            <a:stCxn id="188" idx="1"/>
            <a:endCxn id="231" idx="2"/>
          </p:cNvCxnSpPr>
          <p:nvPr/>
        </p:nvCxnSpPr>
        <p:spPr>
          <a:xfrm rot="10800000">
            <a:off x="9053655" y="3088587"/>
            <a:ext cx="329284" cy="235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3" name="图片 92" descr="代码"/>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96956" y="3203941"/>
            <a:ext cx="208916" cy="166260"/>
          </a:xfrm>
          <a:prstGeom prst="rect">
            <a:avLst/>
          </a:prstGeom>
        </p:spPr>
      </p:pic>
      <mc:AlternateContent xmlns:mc="http://schemas.openxmlformats.org/markup-compatibility/2006" xmlns:a14="http://schemas.microsoft.com/office/drawing/2010/main">
        <mc:Choice Requires="a14">
          <p:sp>
            <p:nvSpPr>
              <p:cNvPr id="254" name="文本框 253"/>
              <p:cNvSpPr txBox="1"/>
              <p:nvPr/>
            </p:nvSpPr>
            <p:spPr>
              <a:xfrm>
                <a:off x="10531794" y="3161333"/>
                <a:ext cx="46079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𝑇</m:t>
                      </m:r>
                      <m:r>
                        <a:rPr lang="en-US" altLang="zh-CN" sz="1200" b="0" i="1" smtClean="0">
                          <a:solidFill>
                            <a:schemeClr val="tx1"/>
                          </a:solidFill>
                          <a:latin typeface="Cambria Math" panose="02040503050406030204" pitchFamily="18" charset="0"/>
                        </a:rPr>
                        <m:t>𝑒𝑚</m:t>
                      </m:r>
                    </m:oMath>
                  </m:oMathPara>
                </a14:m>
                <a:endParaRPr lang="zh-CN" altLang="en-US" sz="1200" dirty="0">
                  <a:solidFill>
                    <a:schemeClr val="tx1"/>
                  </a:solidFill>
                </a:endParaRPr>
              </a:p>
            </p:txBody>
          </p:sp>
        </mc:Choice>
        <mc:Fallback xmlns="">
          <p:sp>
            <p:nvSpPr>
              <p:cNvPr id="254" name="文本框 253"/>
              <p:cNvSpPr txBox="1">
                <a:spLocks noRot="1" noChangeAspect="1" noMove="1" noResize="1" noEditPoints="1" noAdjustHandles="1" noChangeArrowheads="1" noChangeShapeType="1" noTextEdit="1"/>
              </p:cNvSpPr>
              <p:nvPr/>
            </p:nvSpPr>
            <p:spPr>
              <a:xfrm>
                <a:off x="10531794" y="3161333"/>
                <a:ext cx="460792" cy="276999"/>
              </a:xfrm>
              <a:prstGeom prst="rect">
                <a:avLst/>
              </a:prstGeom>
              <a:blipFill rotWithShape="1">
                <a:blip r:embed="rId45"/>
                <a:stretch>
                  <a:fillRect l="-69" t="-109" r="22" b="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5" name="文本框 254"/>
              <p:cNvSpPr txBox="1"/>
              <p:nvPr/>
            </p:nvSpPr>
            <p:spPr>
              <a:xfrm>
                <a:off x="8699227" y="2595286"/>
                <a:ext cx="714890" cy="304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chemeClr val="tx1"/>
                          </a:solidFill>
                          <a:latin typeface="Cambria Math" panose="02040503050406030204" pitchFamily="18" charset="0"/>
                        </a:rPr>
                        <m:t>𝑇</m:t>
                      </m:r>
                      <m:r>
                        <a:rPr lang="en-US" altLang="zh-CN" sz="1200" b="0" i="1" smtClean="0">
                          <a:solidFill>
                            <a:schemeClr val="tx1"/>
                          </a:solidFill>
                          <a:latin typeface="Cambria Math" panose="02040503050406030204" pitchFamily="18" charset="0"/>
                        </a:rPr>
                        <m:t>𝑒𝑚</m:t>
                      </m:r>
                      <m:r>
                        <a:rPr lang="en-US" altLang="zh-CN" sz="1200" b="0" i="0" smtClean="0">
                          <a:solidFill>
                            <a:schemeClr val="tx1"/>
                          </a:solidFill>
                          <a:latin typeface="Cambria Math" panose="02040503050406030204" pitchFamily="18" charset="0"/>
                        </a:rPr>
                        <m:t>′</m:t>
                      </m:r>
                    </m:oMath>
                  </m:oMathPara>
                </a14:m>
                <a:endParaRPr lang="zh-CN" altLang="en-US" sz="1200" dirty="0">
                  <a:solidFill>
                    <a:schemeClr val="tx1"/>
                  </a:solidFill>
                </a:endParaRPr>
              </a:p>
            </p:txBody>
          </p:sp>
        </mc:Choice>
        <mc:Fallback xmlns="">
          <p:sp>
            <p:nvSpPr>
              <p:cNvPr id="255" name="文本框 254"/>
              <p:cNvSpPr txBox="1">
                <a:spLocks noRot="1" noChangeAspect="1" noMove="1" noResize="1" noEditPoints="1" noAdjustHandles="1" noChangeArrowheads="1" noChangeShapeType="1" noTextEdit="1"/>
              </p:cNvSpPr>
              <p:nvPr/>
            </p:nvSpPr>
            <p:spPr>
              <a:xfrm>
                <a:off x="8699227" y="2595286"/>
                <a:ext cx="714890" cy="304699"/>
              </a:xfrm>
              <a:prstGeom prst="rect">
                <a:avLst/>
              </a:prstGeom>
              <a:blipFill rotWithShape="1">
                <a:blip r:embed="rId46"/>
                <a:stretch>
                  <a:fillRect l="-51" t="-13" r="34" b="189"/>
                </a:stretch>
              </a:blipFill>
            </p:spPr>
            <p:txBody>
              <a:bodyPr/>
              <a:lstStyle/>
              <a:p>
                <a:r>
                  <a:rPr lang="zh-CN" altLang="en-US">
                    <a:noFill/>
                  </a:rPr>
                  <a:t> </a:t>
                </a:r>
              </a:p>
            </p:txBody>
          </p:sp>
        </mc:Fallback>
      </mc:AlternateContent>
      <p:sp>
        <p:nvSpPr>
          <p:cNvPr id="270" name="右箭头 139"/>
          <p:cNvSpPr/>
          <p:nvPr/>
        </p:nvSpPr>
        <p:spPr>
          <a:xfrm flipH="1">
            <a:off x="7001072" y="2818347"/>
            <a:ext cx="258297" cy="255667"/>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3" name="文本框 272"/>
          <p:cNvSpPr txBox="1"/>
          <p:nvPr/>
        </p:nvSpPr>
        <p:spPr>
          <a:xfrm>
            <a:off x="5217331" y="2712445"/>
            <a:ext cx="1653334" cy="307777"/>
          </a:xfrm>
          <a:prstGeom prst="rect">
            <a:avLst/>
          </a:prstGeom>
          <a:noFill/>
        </p:spPr>
        <p:txBody>
          <a:bodyPr wrap="square">
            <a:spAutoFit/>
          </a:bodyPr>
          <a:lstStyle/>
          <a:p>
            <a:pPr algn="ctr"/>
            <a:r>
              <a:rPr lang="en-US" altLang="zh-CN" sz="1400" dirty="0">
                <a:solidFill>
                  <a:schemeClr val="tx1"/>
                </a:solidFill>
              </a:rPr>
              <a:t>Multi-sampling</a:t>
            </a:r>
            <a:endParaRPr lang="zh-CN" altLang="en-US" sz="1400" dirty="0">
              <a:solidFill>
                <a:schemeClr val="tx1"/>
              </a:solidFill>
            </a:endParaRPr>
          </a:p>
        </p:txBody>
      </p:sp>
      <p:sp>
        <p:nvSpPr>
          <p:cNvPr id="294" name="矩形 293"/>
          <p:cNvSpPr/>
          <p:nvPr/>
        </p:nvSpPr>
        <p:spPr>
          <a:xfrm>
            <a:off x="5508707" y="3035323"/>
            <a:ext cx="241460" cy="192871"/>
          </a:xfrm>
          <a:prstGeom prst="rect">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a:solidFill>
                <a:schemeClr val="tx1"/>
              </a:solidFill>
            </a:endParaRPr>
          </a:p>
        </p:txBody>
      </p:sp>
      <p:sp>
        <p:nvSpPr>
          <p:cNvPr id="295" name="矩形 294"/>
          <p:cNvSpPr/>
          <p:nvPr/>
        </p:nvSpPr>
        <p:spPr>
          <a:xfrm>
            <a:off x="5749241" y="3035323"/>
            <a:ext cx="241460" cy="192871"/>
          </a:xfrm>
          <a:prstGeom prst="rect">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a:solidFill>
                <a:schemeClr val="tx1"/>
              </a:solidFill>
            </a:endParaRPr>
          </a:p>
        </p:txBody>
      </p:sp>
      <p:sp>
        <p:nvSpPr>
          <p:cNvPr id="296" name="矩形 295"/>
          <p:cNvSpPr/>
          <p:nvPr/>
        </p:nvSpPr>
        <p:spPr>
          <a:xfrm>
            <a:off x="5987654" y="3035323"/>
            <a:ext cx="241460" cy="192871"/>
          </a:xfrm>
          <a:prstGeom prst="rect">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a:solidFill>
                <a:schemeClr val="tx1"/>
              </a:solidFill>
            </a:endParaRPr>
          </a:p>
        </p:txBody>
      </p:sp>
      <p:sp>
        <p:nvSpPr>
          <p:cNvPr id="293" name="矩形 292"/>
          <p:cNvSpPr/>
          <p:nvPr/>
        </p:nvSpPr>
        <p:spPr>
          <a:xfrm>
            <a:off x="5267247" y="3034795"/>
            <a:ext cx="241460" cy="192871"/>
          </a:xfrm>
          <a:prstGeom prst="rect">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a:solidFill>
                <a:schemeClr val="tx1"/>
              </a:solidFill>
            </a:endParaRPr>
          </a:p>
        </p:txBody>
      </p:sp>
      <p:pic>
        <p:nvPicPr>
          <p:cNvPr id="177" name="图片 86" descr="策略"/>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5754895" y="3011420"/>
            <a:ext cx="228423" cy="232033"/>
          </a:xfrm>
          <a:prstGeom prst="rect">
            <a:avLst/>
          </a:prstGeom>
        </p:spPr>
      </p:pic>
      <p:pic>
        <p:nvPicPr>
          <p:cNvPr id="178" name="图片 87" descr="策略"/>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512436" y="3016057"/>
            <a:ext cx="228423" cy="232033"/>
          </a:xfrm>
          <a:prstGeom prst="rect">
            <a:avLst/>
          </a:prstGeom>
        </p:spPr>
      </p:pic>
      <p:pic>
        <p:nvPicPr>
          <p:cNvPr id="179" name="图片 88" descr="策略"/>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995935" y="3004802"/>
            <a:ext cx="228423" cy="232033"/>
          </a:xfrm>
          <a:prstGeom prst="rect">
            <a:avLst/>
          </a:prstGeom>
        </p:spPr>
      </p:pic>
      <p:pic>
        <p:nvPicPr>
          <p:cNvPr id="180" name="图片 89" descr="策略"/>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5272832" y="3016057"/>
            <a:ext cx="228423" cy="232033"/>
          </a:xfrm>
          <a:prstGeom prst="rect">
            <a:avLst/>
          </a:prstGeom>
        </p:spPr>
      </p:pic>
      <p:sp>
        <p:nvSpPr>
          <p:cNvPr id="275" name="圆柱形 22"/>
          <p:cNvSpPr/>
          <p:nvPr/>
        </p:nvSpPr>
        <p:spPr>
          <a:xfrm>
            <a:off x="6352219" y="3344734"/>
            <a:ext cx="438200" cy="322042"/>
          </a:xfrm>
          <a:prstGeom prst="can">
            <a:avLst/>
          </a:prstGeom>
          <a:solidFill>
            <a:schemeClr val="accent2">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dirty="0">
                <a:solidFill>
                  <a:schemeClr val="tx1"/>
                </a:solidFill>
              </a:rPr>
              <a:t>Set</a:t>
            </a:r>
          </a:p>
        </p:txBody>
      </p:sp>
      <p:cxnSp>
        <p:nvCxnSpPr>
          <p:cNvPr id="29" name="肘形连接符 28"/>
          <p:cNvCxnSpPr>
            <a:stCxn id="288" idx="3"/>
            <a:endCxn id="275" idx="2"/>
          </p:cNvCxnSpPr>
          <p:nvPr/>
        </p:nvCxnSpPr>
        <p:spPr>
          <a:xfrm flipV="1">
            <a:off x="5946178" y="3505755"/>
            <a:ext cx="406041" cy="97"/>
          </a:xfrm>
          <a:prstGeom prst="bentConnector3">
            <a:avLst>
              <a:gd name="adj1" fmla="val 50000"/>
            </a:avLst>
          </a:prstGeom>
          <a:ln>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31" name="文本框 130"/>
          <p:cNvSpPr txBox="1"/>
          <p:nvPr/>
        </p:nvSpPr>
        <p:spPr>
          <a:xfrm>
            <a:off x="5166848" y="3412685"/>
            <a:ext cx="455166" cy="254947"/>
          </a:xfrm>
          <a:prstGeom prst="rect">
            <a:avLst/>
          </a:prstGeom>
          <a:noFill/>
        </p:spPr>
        <p:txBody>
          <a:bodyPr wrap="square" rtlCol="0">
            <a:noAutofit/>
          </a:bodyPr>
          <a:lstStyle/>
          <a:p>
            <a:r>
              <a:rPr lang="en-US" altLang="zh-CN" sz="1200" i="1" dirty="0">
                <a:solidFill>
                  <a:schemeClr val="tx1">
                    <a:lumMod val="65000"/>
                    <a:lumOff val="35000"/>
                  </a:schemeClr>
                </a:solidFill>
              </a:rPr>
              <a:t>Eoh</a:t>
            </a:r>
          </a:p>
        </p:txBody>
      </p:sp>
      <p:sp>
        <p:nvSpPr>
          <p:cNvPr id="288" name="矩形 287"/>
          <p:cNvSpPr/>
          <p:nvPr/>
        </p:nvSpPr>
        <p:spPr>
          <a:xfrm>
            <a:off x="5597927" y="3347311"/>
            <a:ext cx="348251" cy="317082"/>
          </a:xfrm>
          <a:prstGeom prst="rect">
            <a:avLst/>
          </a:prstGeom>
          <a:solidFill>
            <a:schemeClr val="accent1">
              <a:lumMod val="20000"/>
              <a:lumOff val="80000"/>
            </a:schemeClr>
          </a:solidFill>
          <a:ln w="12700">
            <a:noFill/>
          </a:ln>
        </p:spPr>
        <p:style>
          <a:lnRef idx="2">
            <a:schemeClr val="accent1">
              <a:lumMod val="75000"/>
            </a:schemeClr>
          </a:lnRef>
          <a:fillRef idx="1">
            <a:schemeClr val="accent1"/>
          </a:fillRef>
          <a:effectRef idx="0">
            <a:srgbClr val="FFFFFF"/>
          </a:effectRef>
          <a:fontRef idx="minor">
            <a:schemeClr val="lt1"/>
          </a:fontRef>
        </p:style>
        <p:txBody>
          <a:bodyPr rtlCol="0" anchor="t"/>
          <a:lstStyle/>
          <a:p>
            <a:pPr algn="ctr"/>
            <a:endParaRPr lang="zh-CN" altLang="en-US" sz="1400">
              <a:solidFill>
                <a:schemeClr val="tx1"/>
              </a:solidFill>
            </a:endParaRPr>
          </a:p>
        </p:txBody>
      </p:sp>
      <p:cxnSp>
        <p:nvCxnSpPr>
          <p:cNvPr id="298" name="直接连接符 297"/>
          <p:cNvCxnSpPr>
            <a:stCxn id="293" idx="2"/>
            <a:endCxn id="288" idx="0"/>
          </p:cNvCxnSpPr>
          <p:nvPr/>
        </p:nvCxnSpPr>
        <p:spPr>
          <a:xfrm>
            <a:off x="5387977" y="3227666"/>
            <a:ext cx="384076" cy="119645"/>
          </a:xfrm>
          <a:prstGeom prst="line">
            <a:avLst/>
          </a:prstGeom>
          <a:ln w="9525">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294" idx="2"/>
            <a:endCxn id="288" idx="0"/>
          </p:cNvCxnSpPr>
          <p:nvPr/>
        </p:nvCxnSpPr>
        <p:spPr>
          <a:xfrm>
            <a:off x="5629437" y="3228194"/>
            <a:ext cx="142616" cy="119117"/>
          </a:xfrm>
          <a:prstGeom prst="line">
            <a:avLst/>
          </a:prstGeom>
          <a:ln w="9525">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3" name="直接连接符 302"/>
          <p:cNvCxnSpPr>
            <a:stCxn id="295" idx="2"/>
            <a:endCxn id="288" idx="0"/>
          </p:cNvCxnSpPr>
          <p:nvPr/>
        </p:nvCxnSpPr>
        <p:spPr>
          <a:xfrm flipH="1">
            <a:off x="5772053" y="3228194"/>
            <a:ext cx="97918" cy="119117"/>
          </a:xfrm>
          <a:prstGeom prst="line">
            <a:avLst/>
          </a:prstGeom>
          <a:ln w="9525">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96" idx="2"/>
            <a:endCxn id="288" idx="0"/>
          </p:cNvCxnSpPr>
          <p:nvPr/>
        </p:nvCxnSpPr>
        <p:spPr>
          <a:xfrm flipH="1">
            <a:off x="5772053" y="3228194"/>
            <a:ext cx="336331" cy="119117"/>
          </a:xfrm>
          <a:prstGeom prst="line">
            <a:avLst/>
          </a:prstGeom>
          <a:ln w="9525">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274" name="图片 69" descr="机器人"/>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596756" y="3338349"/>
            <a:ext cx="345974" cy="335257"/>
          </a:xfrm>
          <a:prstGeom prst="rect">
            <a:avLst/>
          </a:prstGeom>
        </p:spPr>
      </p:pic>
      <mc:AlternateContent xmlns:mc="http://schemas.openxmlformats.org/markup-compatibility/2006" xmlns:a14="http://schemas.microsoft.com/office/drawing/2010/main">
        <mc:Choice Requires="a14">
          <p:sp>
            <p:nvSpPr>
              <p:cNvPr id="312" name="文本框 311"/>
              <p:cNvSpPr txBox="1"/>
              <p:nvPr/>
            </p:nvSpPr>
            <p:spPr>
              <a:xfrm>
                <a:off x="5954877" y="3258990"/>
                <a:ext cx="3568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000000"/>
                          </a:solidFill>
                          <a:latin typeface="Cambria Math" panose="02040503050406030204" pitchFamily="18" charset="0"/>
                        </a:rPr>
                        <m:t>𝑛</m:t>
                      </m:r>
                    </m:oMath>
                  </m:oMathPara>
                </a14:m>
                <a:endParaRPr lang="zh-CN" altLang="en-US" sz="1400" dirty="0"/>
              </a:p>
            </p:txBody>
          </p:sp>
        </mc:Choice>
        <mc:Fallback xmlns="">
          <p:sp>
            <p:nvSpPr>
              <p:cNvPr id="312" name="文本框 311"/>
              <p:cNvSpPr txBox="1">
                <a:spLocks noRot="1" noChangeAspect="1" noMove="1" noResize="1" noEditPoints="1" noAdjustHandles="1" noChangeArrowheads="1" noChangeShapeType="1" noTextEdit="1"/>
              </p:cNvSpPr>
              <p:nvPr/>
            </p:nvSpPr>
            <p:spPr>
              <a:xfrm>
                <a:off x="5954877" y="3258990"/>
                <a:ext cx="356893" cy="307777"/>
              </a:xfrm>
              <a:prstGeom prst="rect">
                <a:avLst/>
              </a:prstGeom>
              <a:blipFill rotWithShape="1">
                <a:blip r:embed="rId55"/>
                <a:stretch>
                  <a:fillRect l="-135" t="-55" r="141" b="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5" name="文本框 314"/>
              <p:cNvSpPr txBox="1"/>
              <p:nvPr/>
            </p:nvSpPr>
            <p:spPr>
              <a:xfrm>
                <a:off x="7109867" y="3340100"/>
                <a:ext cx="1512230" cy="330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b="0" i="1" smtClean="0">
                              <a:solidFill>
                                <a:srgbClr val="000000"/>
                              </a:solidFill>
                              <a:latin typeface="Cambria Math" panose="02040503050406030204" pitchFamily="18" charset="0"/>
                            </a:rPr>
                          </m:ctrlPr>
                        </m:dPr>
                        <m:e>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𝑐</m:t>
                              </m:r>
                            </m:e>
                            <m:sub>
                              <m:r>
                                <a:rPr lang="en-US" altLang="zh-CN" sz="1400" i="1">
                                  <a:solidFill>
                                    <a:srgbClr val="000000"/>
                                  </a:solidFill>
                                  <a:latin typeface="Cambria Math" panose="02040503050406030204" pitchFamily="18" charset="0"/>
                                </a:rPr>
                                <m:t>𝑖</m:t>
                              </m:r>
                              <m:r>
                                <a:rPr lang="en-US" altLang="zh-CN" sz="1400" i="1">
                                  <a:solidFill>
                                    <a:srgbClr val="000000"/>
                                  </a:solidFill>
                                  <a:latin typeface="Cambria Math" panose="02040503050406030204" pitchFamily="18" charset="0"/>
                                </a:rPr>
                                <m:t>,1</m:t>
                              </m:r>
                            </m:sub>
                          </m:sSub>
                          <m:r>
                            <a:rPr lang="en-US" altLang="zh-CN" sz="1400" b="0" i="1" smtClean="0">
                              <a:solidFill>
                                <a:srgbClr val="000000"/>
                              </a:solidFill>
                              <a:latin typeface="Cambria Math" panose="02040503050406030204" pitchFamily="18" charset="0"/>
                            </a:rPr>
                            <m:t>,</m:t>
                          </m:r>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𝑐</m:t>
                              </m:r>
                            </m:e>
                            <m:sub>
                              <m:r>
                                <a:rPr lang="en-US" altLang="zh-CN" sz="1400" i="1">
                                  <a:solidFill>
                                    <a:srgbClr val="000000"/>
                                  </a:solidFill>
                                  <a:latin typeface="Cambria Math" panose="02040503050406030204" pitchFamily="18" charset="0"/>
                                </a:rPr>
                                <m:t>𝑖</m:t>
                              </m:r>
                              <m:r>
                                <a:rPr lang="en-US" altLang="zh-CN" sz="1400" i="1">
                                  <a:solidFill>
                                    <a:srgbClr val="000000"/>
                                  </a:solidFill>
                                  <a:latin typeface="Cambria Math" panose="02040503050406030204" pitchFamily="18" charset="0"/>
                                </a:rPr>
                                <m:t>,2</m:t>
                              </m:r>
                            </m:sub>
                          </m:sSub>
                          <m:r>
                            <a:rPr lang="en-US" altLang="zh-CN" sz="1400" b="0" i="1" smtClean="0">
                              <a:solidFill>
                                <a:srgbClr val="000000"/>
                              </a:solidFill>
                              <a:latin typeface="Cambria Math" panose="02040503050406030204" pitchFamily="18" charset="0"/>
                            </a:rPr>
                            <m:t>,</m:t>
                          </m:r>
                          <m:r>
                            <a:rPr lang="en-US" altLang="zh-CN" sz="1400" i="1">
                              <a:solidFill>
                                <a:srgbClr val="000000"/>
                              </a:solidFill>
                              <a:latin typeface="Cambria Math" panose="02040503050406030204" pitchFamily="18" charset="0"/>
                            </a:rPr>
                            <m:t>…,</m:t>
                          </m:r>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𝑐</m:t>
                              </m:r>
                            </m:e>
                            <m:sub>
                              <m:r>
                                <a:rPr lang="en-US" altLang="zh-CN" sz="1400" i="1">
                                  <a:solidFill>
                                    <a:srgbClr val="000000"/>
                                  </a:solidFill>
                                  <a:latin typeface="Cambria Math" panose="02040503050406030204" pitchFamily="18" charset="0"/>
                                </a:rPr>
                                <m:t>𝑖</m:t>
                              </m:r>
                              <m:r>
                                <a:rPr lang="en-US" altLang="zh-CN" sz="1400" i="1">
                                  <a:solidFill>
                                    <a:srgbClr val="000000"/>
                                  </a:solidFill>
                                  <a:latin typeface="Cambria Math" panose="02040503050406030204" pitchFamily="18" charset="0"/>
                                </a:rPr>
                                <m:t>,</m:t>
                              </m:r>
                              <m:r>
                                <a:rPr lang="en-US" altLang="zh-CN" sz="1400" i="1">
                                  <a:solidFill>
                                    <a:srgbClr val="000000"/>
                                  </a:solidFill>
                                  <a:latin typeface="Cambria Math" panose="02040503050406030204" pitchFamily="18" charset="0"/>
                                </a:rPr>
                                <m:t>𝑛</m:t>
                              </m:r>
                            </m:sub>
                          </m:sSub>
                        </m:e>
                      </m:d>
                    </m:oMath>
                  </m:oMathPara>
                </a14:m>
                <a:endParaRPr lang="zh-CN" altLang="en-US" sz="1400" dirty="0"/>
              </a:p>
            </p:txBody>
          </p:sp>
        </mc:Choice>
        <mc:Fallback xmlns="">
          <p:sp>
            <p:nvSpPr>
              <p:cNvPr id="315" name="文本框 314"/>
              <p:cNvSpPr txBox="1">
                <a:spLocks noRot="1" noChangeAspect="1" noMove="1" noResize="1" noEditPoints="1" noAdjustHandles="1" noChangeArrowheads="1" noChangeShapeType="1" noTextEdit="1"/>
              </p:cNvSpPr>
              <p:nvPr/>
            </p:nvSpPr>
            <p:spPr>
              <a:xfrm>
                <a:off x="7109867" y="3340100"/>
                <a:ext cx="1512230" cy="330835"/>
              </a:xfrm>
              <a:prstGeom prst="rect">
                <a:avLst/>
              </a:prstGeom>
              <a:blipFill rotWithShape="1">
                <a:blip r:embed="rId56"/>
                <a:stretch>
                  <a:fillRect l="-27" r="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0" name="文本框 319"/>
              <p:cNvSpPr txBox="1"/>
              <p:nvPr/>
            </p:nvSpPr>
            <p:spPr>
              <a:xfrm>
                <a:off x="6151668" y="2946446"/>
                <a:ext cx="802816" cy="307777"/>
              </a:xfrm>
              <a:prstGeom prst="rect">
                <a:avLst/>
              </a:prstGeom>
              <a:noFill/>
            </p:spPr>
            <p:txBody>
              <a:bodyPr wrap="square">
                <a:spAutoFit/>
              </a:bodyPr>
              <a:lstStyle/>
              <a:p>
                <a14:m>
                  <m:oMath xmlns:m="http://schemas.openxmlformats.org/officeDocument/2006/math">
                    <m:sSub>
                      <m:sSubPr>
                        <m:ctrlPr>
                          <a:rPr lang="en-US" altLang="zh-CN" sz="1400" b="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𝐺</m:t>
                        </m:r>
                      </m:e>
                      <m:sub>
                        <m:r>
                          <a:rPr lang="en-US" altLang="zh-CN" sz="1400" b="0" i="1" smtClean="0">
                            <a:solidFill>
                              <a:srgbClr val="000000"/>
                            </a:solidFill>
                            <a:latin typeface="Cambria Math" panose="02040503050406030204" pitchFamily="18" charset="0"/>
                          </a:rPr>
                          <m:t>𝑖</m:t>
                        </m:r>
                      </m:sub>
                    </m:sSub>
                    <m:r>
                      <a:rPr lang="en-US" altLang="zh-CN" sz="1400" b="0" i="1" smtClean="0">
                        <a:solidFill>
                          <a:srgbClr val="000000"/>
                        </a:solidFill>
                        <a:latin typeface="Cambria Math" panose="02040503050406030204" pitchFamily="18" charset="0"/>
                      </a:rPr>
                      <m:t>(</m:t>
                    </m:r>
                    <m:r>
                      <a:rPr lang="en-US" altLang="zh-CN" sz="1400" b="0" i="1" smtClean="0">
                        <a:solidFill>
                          <a:srgbClr val="000000"/>
                        </a:solidFill>
                        <a:latin typeface="Cambria Math" panose="02040503050406030204" pitchFamily="18" charset="0"/>
                        <a:ea typeface="Cambria Math" panose="02040503050406030204" pitchFamily="18" charset="0"/>
                      </a:rPr>
                      <m:t>∙|</m:t>
                    </m:r>
                    <m:sSub>
                      <m:sSubPr>
                        <m:ctrlPr>
                          <a:rPr lang="en-US" altLang="zh-CN" sz="1400" b="0" i="1" smtClean="0">
                            <a:solidFill>
                              <a:srgbClr val="000000"/>
                            </a:solidFill>
                            <a:latin typeface="Cambria Math" panose="02040503050406030204" pitchFamily="18" charset="0"/>
                            <a:ea typeface="Cambria Math" panose="02040503050406030204" pitchFamily="18" charset="0"/>
                          </a:rPr>
                        </m:ctrlPr>
                      </m:sSubPr>
                      <m:e>
                        <m:r>
                          <a:rPr lang="en-US" altLang="zh-CN" sz="1400" b="0" i="1" smtClean="0">
                            <a:solidFill>
                              <a:srgbClr val="000000"/>
                            </a:solidFill>
                            <a:latin typeface="Cambria Math" panose="02040503050406030204" pitchFamily="18" charset="0"/>
                            <a:ea typeface="Cambria Math" panose="02040503050406030204" pitchFamily="18" charset="0"/>
                          </a:rPr>
                          <m:t>𝑠</m:t>
                        </m:r>
                      </m:e>
                      <m:sub>
                        <m:r>
                          <a:rPr lang="en-US" altLang="zh-CN" sz="1400" b="0" i="1" smtClean="0">
                            <a:solidFill>
                              <a:srgbClr val="000000"/>
                            </a:solidFill>
                            <a:latin typeface="Cambria Math" panose="02040503050406030204" pitchFamily="18" charset="0"/>
                            <a:ea typeface="Cambria Math" panose="02040503050406030204" pitchFamily="18" charset="0"/>
                          </a:rPr>
                          <m:t>𝑡</m:t>
                        </m:r>
                      </m:sub>
                    </m:sSub>
                    <m:r>
                      <a:rPr lang="en-US" altLang="zh-CN" sz="1400" b="0" i="1" smtClean="0">
                        <a:solidFill>
                          <a:srgbClr val="000000"/>
                        </a:solidFill>
                        <a:latin typeface="Cambria Math" panose="02040503050406030204" pitchFamily="18" charset="0"/>
                      </a:rPr>
                      <m:t>)</m:t>
                    </m:r>
                  </m:oMath>
                </a14:m>
                <a:r>
                  <a:rPr lang="en-US" altLang="zh-CN" sz="1400" b="0" dirty="0">
                    <a:solidFill>
                      <a:srgbClr val="000000"/>
                    </a:solidFill>
                  </a:rPr>
                  <a:t> </a:t>
                </a:r>
                <a:endParaRPr lang="zh-CN" altLang="en-US" sz="1400" dirty="0"/>
              </a:p>
            </p:txBody>
          </p:sp>
        </mc:Choice>
        <mc:Fallback xmlns="">
          <p:sp>
            <p:nvSpPr>
              <p:cNvPr id="320" name="文本框 319"/>
              <p:cNvSpPr txBox="1">
                <a:spLocks noRot="1" noChangeAspect="1" noMove="1" noResize="1" noEditPoints="1" noAdjustHandles="1" noChangeArrowheads="1" noChangeShapeType="1" noTextEdit="1"/>
              </p:cNvSpPr>
              <p:nvPr/>
            </p:nvSpPr>
            <p:spPr>
              <a:xfrm>
                <a:off x="6151668" y="2946446"/>
                <a:ext cx="802816" cy="307777"/>
              </a:xfrm>
              <a:prstGeom prst="rect">
                <a:avLst/>
              </a:prstGeom>
              <a:blipFill rotWithShape="1">
                <a:blip r:embed="rId57"/>
                <a:stretch>
                  <a:fillRect l="-53" t="-15" r="75" b="157"/>
                </a:stretch>
              </a:blipFill>
            </p:spPr>
            <p:txBody>
              <a:bodyPr/>
              <a:lstStyle/>
              <a:p>
                <a:r>
                  <a:rPr lang="zh-CN" altLang="en-US">
                    <a:noFill/>
                  </a:rPr>
                  <a:t> </a:t>
                </a:r>
              </a:p>
            </p:txBody>
          </p:sp>
        </mc:Fallback>
      </mc:AlternateContent>
      <p:sp>
        <p:nvSpPr>
          <p:cNvPr id="2" name="圆角矩形 70"/>
          <p:cNvSpPr/>
          <p:nvPr/>
        </p:nvSpPr>
        <p:spPr>
          <a:xfrm>
            <a:off x="9864090" y="1285240"/>
            <a:ext cx="1128395" cy="1207135"/>
          </a:xfrm>
          <a:prstGeom prst="roundRect">
            <a:avLst>
              <a:gd name="adj" fmla="val 9300"/>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9874250" y="1464310"/>
            <a:ext cx="1128395" cy="521970"/>
          </a:xfrm>
          <a:prstGeom prst="rect">
            <a:avLst/>
          </a:prstGeom>
          <a:noFill/>
        </p:spPr>
        <p:txBody>
          <a:bodyPr wrap="square" rtlCol="0">
            <a:spAutoFit/>
          </a:bodyPr>
          <a:lstStyle/>
          <a:p>
            <a:pPr algn="ctr">
              <a:buClrTx/>
              <a:buSzTx/>
              <a:buFontTx/>
            </a:pPr>
            <a:r>
              <a:rPr lang="en-US" altLang="zh-CN" sz="1400" dirty="0">
                <a:solidFill>
                  <a:srgbClr val="000000"/>
                </a:solidFill>
              </a:rPr>
              <a:t>Hierarchical action</a:t>
            </a:r>
          </a:p>
        </p:txBody>
      </p:sp>
      <p:cxnSp>
        <p:nvCxnSpPr>
          <p:cNvPr id="8" name="直接箭头连接符 7"/>
          <p:cNvCxnSpPr/>
          <p:nvPr>
            <p:custDataLst>
              <p:tags r:id="rId11"/>
            </p:custDataLst>
          </p:nvPr>
        </p:nvCxnSpPr>
        <p:spPr>
          <a:xfrm flipH="1" flipV="1">
            <a:off x="9615806" y="1431925"/>
            <a:ext cx="346710" cy="635"/>
          </a:xfrm>
          <a:prstGeom prst="straightConnector1">
            <a:avLst/>
          </a:prstGeom>
          <a:ln>
            <a:solidFill>
              <a:srgbClr val="FF0000"/>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custDataLst>
              <p:tags r:id="rId12"/>
            </p:custDataLst>
          </p:nvPr>
        </p:nvCxnSpPr>
        <p:spPr>
          <a:xfrm flipH="1" flipV="1">
            <a:off x="9615806" y="2344420"/>
            <a:ext cx="346710" cy="635"/>
          </a:xfrm>
          <a:prstGeom prst="straightConnector1">
            <a:avLst/>
          </a:prstGeom>
          <a:ln>
            <a:solidFill>
              <a:srgbClr val="FF0000"/>
            </a:solidFill>
            <a:headEnd type="none"/>
            <a:tailEnd type="triangle" w="lg" len="lg"/>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9755504" y="1976120"/>
                <a:ext cx="1355725" cy="33855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𝑎</m:t>
                          </m:r>
                        </m:e>
                        <m:sub>
                          <m:r>
                            <a:rPr lang="en-US" altLang="zh-CN" sz="1600" b="0" i="1" smtClean="0">
                              <a:solidFill>
                                <a:srgbClr val="000000"/>
                              </a:solidFill>
                              <a:latin typeface="Cambria Math" panose="02040503050406030204" pitchFamily="18" charset="0"/>
                            </a:rPr>
                            <m:t>𝑡</m:t>
                          </m:r>
                        </m:sub>
                      </m:sSub>
                      <m:r>
                        <a:rPr lang="en-US" altLang="zh-CN" sz="1600" b="0" i="1" smtClean="0">
                          <a:solidFill>
                            <a:srgbClr val="000000"/>
                          </a:solidFill>
                          <a:latin typeface="Cambria Math" panose="02040503050406030204" pitchFamily="18" charset="0"/>
                        </a:rPr>
                        <m:t>=</m:t>
                      </m:r>
                      <m:d>
                        <m:dPr>
                          <m:ctrlPr>
                            <a:rPr lang="en-US" altLang="zh-CN" sz="1600" b="0" i="1" smtClean="0">
                              <a:solidFill>
                                <a:srgbClr val="000000"/>
                              </a:solidFill>
                              <a:latin typeface="Cambria Math" panose="02040503050406030204" pitchFamily="18" charset="0"/>
                            </a:rPr>
                          </m:ctrlPr>
                        </m:dPr>
                        <m:e>
                          <m:r>
                            <a:rPr lang="en-US" altLang="zh-CN" sz="1600" b="0" i="1" smtClean="0">
                              <a:solidFill>
                                <a:srgbClr val="000000"/>
                              </a:solidFill>
                              <a:latin typeface="Cambria Math" panose="02040503050406030204" pitchFamily="18" charset="0"/>
                            </a:rPr>
                            <m:t>𝑖</m:t>
                          </m:r>
                          <m:r>
                            <a:rPr lang="en-US" altLang="zh-CN" sz="1600" b="0" i="1" smtClean="0">
                              <a:solidFill>
                                <a:srgbClr val="000000"/>
                              </a:solidFill>
                              <a:latin typeface="Cambria Math" panose="02040503050406030204" pitchFamily="18" charset="0"/>
                            </a:rPr>
                            <m:t>,</m:t>
                          </m:r>
                          <m:r>
                            <a:rPr lang="en-US" altLang="zh-CN" sz="1600" b="0" i="1" smtClean="0">
                              <a:solidFill>
                                <a:srgbClr val="000000"/>
                              </a:solidFill>
                              <a:latin typeface="Cambria Math" panose="02040503050406030204" pitchFamily="18" charset="0"/>
                            </a:rPr>
                            <m:t>𝑛</m:t>
                          </m:r>
                          <m:r>
                            <a:rPr lang="en-US" altLang="zh-CN" sz="1600" b="0" i="1" smtClean="0">
                              <a:solidFill>
                                <a:srgbClr val="000000"/>
                              </a:solidFill>
                              <a:latin typeface="Cambria Math" panose="02040503050406030204" pitchFamily="18" charset="0"/>
                            </a:rPr>
                            <m:t>,</m:t>
                          </m:r>
                          <m:r>
                            <a:rPr lang="en-US" altLang="zh-CN" sz="1600" b="0" i="1" smtClean="0">
                              <a:solidFill>
                                <a:srgbClr val="000000"/>
                              </a:solidFill>
                              <a:latin typeface="Cambria Math" panose="02040503050406030204" pitchFamily="18" charset="0"/>
                            </a:rPr>
                            <m:t>𝑤</m:t>
                          </m:r>
                        </m:e>
                      </m:d>
                    </m:oMath>
                  </m:oMathPara>
                </a14:m>
                <a:endParaRPr lang="en-US" altLang="zh-CN" sz="1600" b="0" i="1" dirty="0">
                  <a:solidFill>
                    <a:srgbClr val="000000"/>
                  </a:solidFill>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9755504" y="1976120"/>
                <a:ext cx="1355725" cy="338554"/>
              </a:xfrm>
              <a:prstGeom prst="rect">
                <a:avLst/>
              </a:prstGeom>
              <a:blipFill rotWithShape="1">
                <a:blip r:embed="rId58"/>
                <a:stretch>
                  <a:fillRect l="-47" r="47"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265420" y="3867150"/>
                <a:ext cx="5503545" cy="306705"/>
              </a:xfrm>
              <a:prstGeom prst="rect">
                <a:avLst/>
              </a:prstGeom>
              <a:noFill/>
            </p:spPr>
            <p:txBody>
              <a:bodyPr wrap="square" rtlCol="0" anchor="t">
                <a:spAutoFit/>
              </a:bodyPr>
              <a:lstStyle/>
              <a:p>
                <a:r>
                  <a:rPr lang="en-US" altLang="zh-CN" sz="1400" dirty="0">
                    <a:solidFill>
                      <a:srgbClr val="000000"/>
                    </a:solidFill>
                    <a:latin typeface="Arial" panose="020B0604020202020204" pitchFamily="34" charset="0"/>
                    <a:cs typeface="Arial" panose="020B0604020202020204" pitchFamily="34" charset="0"/>
                    <a:sym typeface="+mn-ea"/>
                  </a:rPr>
                  <a:t>Fixing other operators </a:t>
                </a:r>
                <a14:m>
                  <m:oMath xmlns:m="http://schemas.openxmlformats.org/officeDocument/2006/math">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m:t>
                    </m:r>
                    <m:sSubSup>
                      <m:sSubSupPr>
                        <m:ctrlPr>
                          <a:rPr lang="en-US" altLang="zh-CN" sz="1400" b="0" i="1" smtClean="0">
                            <a:solidFill>
                              <a:srgbClr val="000000"/>
                            </a:solidFill>
                            <a:latin typeface="Cambria Math" panose="02040503050406030204" pitchFamily="18" charset="0"/>
                            <a:cs typeface="Cambria Math" panose="02040503050406030204" pitchFamily="18" charset="0"/>
                          </a:rPr>
                        </m:ctrlPr>
                      </m:sSubSupPr>
                      <m:e>
                        <m:r>
                          <a:rPr lang="en-US" altLang="zh-CN" sz="1400" i="1">
                            <a:solidFill>
                              <a:srgbClr val="000000"/>
                            </a:solidFill>
                            <a:latin typeface="Cambria Math" panose="02040503050406030204" pitchFamily="18" charset="0"/>
                            <a:cs typeface="Cambria Math" panose="02040503050406030204" pitchFamily="18" charset="0"/>
                          </a:rPr>
                          <m:t>𝑠</m:t>
                        </m:r>
                      </m:e>
                      <m:sub>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1</m:t>
                        </m:r>
                      </m:sub>
                      <m:sup>
                        <m:r>
                          <a:rPr lang="en-US" altLang="zh-CN" sz="1400" i="1">
                            <a:solidFill>
                              <a:srgbClr val="000000"/>
                            </a:solidFill>
                            <a:latin typeface="Cambria Math" panose="02040503050406030204" pitchFamily="18" charset="0"/>
                            <a:ea typeface="MS Mincho" charset="0"/>
                            <a:cs typeface="Cambria Math" panose="02040503050406030204" pitchFamily="18" charset="0"/>
                          </a:rPr>
                          <m:t>′</m:t>
                        </m:r>
                      </m:sup>
                    </m:sSubSup>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m:t>
                    </m:r>
                    <m:sSubSup>
                      <m:sSubSupPr>
                        <m:ctrlPr>
                          <a:rPr lang="en-US" altLang="zh-CN" sz="1400" i="1">
                            <a:solidFill>
                              <a:srgbClr val="000000"/>
                            </a:solidFill>
                            <a:latin typeface="Cambria Math" panose="02040503050406030204" pitchFamily="18" charset="0"/>
                            <a:cs typeface="Cambria Math" panose="02040503050406030204" pitchFamily="18" charset="0"/>
                          </a:rPr>
                        </m:ctrlPr>
                      </m:sSubSupPr>
                      <m:e>
                        <m:r>
                          <a:rPr lang="en-US" altLang="zh-CN" sz="1400" i="1">
                            <a:solidFill>
                              <a:srgbClr val="000000"/>
                            </a:solidFill>
                            <a:latin typeface="Cambria Math" panose="02040503050406030204" pitchFamily="18" charset="0"/>
                            <a:cs typeface="Cambria Math" panose="02040503050406030204" pitchFamily="18" charset="0"/>
                          </a:rPr>
                          <m:t>𝑠</m:t>
                        </m:r>
                      </m:e>
                      <m:sub>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2</m:t>
                        </m:r>
                      </m:sub>
                      <m:sup>
                        <m:r>
                          <a:rPr lang="en-US" altLang="zh-CN" sz="1400" i="1">
                            <a:solidFill>
                              <a:srgbClr val="000000"/>
                            </a:solidFill>
                            <a:latin typeface="Cambria Math" panose="02040503050406030204" pitchFamily="18" charset="0"/>
                            <a:ea typeface="MS Mincho" charset="0"/>
                            <a:cs typeface="Cambria Math" panose="02040503050406030204" pitchFamily="18" charset="0"/>
                          </a:rPr>
                          <m:t>′</m:t>
                        </m:r>
                      </m:sup>
                    </m:sSubSup>
                    <m:r>
                      <a:rPr lang="en-US" altLang="zh-CN" sz="1400" i="1">
                        <a:solidFill>
                          <a:srgbClr val="000000"/>
                        </a:solidFill>
                        <a:latin typeface="Cambria Math" panose="02040503050406030204" pitchFamily="18" charset="0"/>
                        <a:ea typeface="MS Mincho" charset="0"/>
                        <a:cs typeface="Cambria Math" panose="02040503050406030204" pitchFamily="18" charset="0"/>
                      </a:rPr>
                      <m:t>,</m:t>
                    </m:r>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m:t>
                    </m:r>
                    <m:sSubSup>
                      <m:sSubSupPr>
                        <m:ctrlPr>
                          <a:rPr lang="en-US" altLang="zh-CN" sz="1400" i="1">
                            <a:solidFill>
                              <a:srgbClr val="000000"/>
                            </a:solidFill>
                            <a:latin typeface="Cambria Math" panose="02040503050406030204" pitchFamily="18" charset="0"/>
                            <a:cs typeface="Cambria Math" panose="02040503050406030204" pitchFamily="18" charset="0"/>
                          </a:rPr>
                        </m:ctrlPr>
                      </m:sSubSupPr>
                      <m:e>
                        <m:r>
                          <a:rPr lang="en-US" altLang="zh-CN" sz="1400" i="1">
                            <a:solidFill>
                              <a:srgbClr val="000000"/>
                            </a:solidFill>
                            <a:latin typeface="Cambria Math" panose="02040503050406030204" pitchFamily="18" charset="0"/>
                            <a:cs typeface="Cambria Math" panose="02040503050406030204" pitchFamily="18" charset="0"/>
                          </a:rPr>
                          <m:t>𝑠</m:t>
                        </m:r>
                      </m:e>
                      <m:sub>
                        <m:r>
                          <a:rPr lang="en-US" altLang="zh-CN" sz="1400" b="0" i="1" smtClean="0">
                            <a:solidFill>
                              <a:srgbClr val="000000"/>
                            </a:solidFill>
                            <a:latin typeface="Cambria Math" panose="02040503050406030204" pitchFamily="18" charset="0"/>
                            <a:cs typeface="Cambria Math" panose="02040503050406030204" pitchFamily="18" charset="0"/>
                          </a:rPr>
                          <m:t>𝑛</m:t>
                        </m:r>
                      </m:sub>
                      <m:sup>
                        <m:r>
                          <a:rPr lang="en-US" altLang="zh-CN" sz="1400" i="1">
                            <a:solidFill>
                              <a:srgbClr val="000000"/>
                            </a:solidFill>
                            <a:latin typeface="Cambria Math" panose="02040503050406030204" pitchFamily="18" charset="0"/>
                            <a:ea typeface="MS Mincho" charset="0"/>
                            <a:cs typeface="Cambria Math" panose="02040503050406030204" pitchFamily="18" charset="0"/>
                          </a:rPr>
                          <m:t>′</m:t>
                        </m:r>
                      </m:sup>
                    </m:sSubSup>
                    <m:r>
                      <a:rPr lang="en-US" altLang="zh-CN" sz="1400" b="0" i="1" smtClean="0">
                        <a:solidFill>
                          <a:srgbClr val="000000"/>
                        </a:solidFill>
                        <a:latin typeface="Cambria Math" panose="02040503050406030204" pitchFamily="18" charset="0"/>
                        <a:ea typeface="MS Mincho" charset="0"/>
                        <a:cs typeface="Cambria Math" panose="02040503050406030204" pitchFamily="18" charset="0"/>
                      </a:rPr>
                      <m:t>}</m:t>
                    </m:r>
                  </m:oMath>
                </a14:m>
                <a:r>
                  <a:rPr lang="en-US" altLang="zh-CN" sz="1400">
                    <a:solidFill>
                      <a:srgbClr val="000000"/>
                    </a:solidFill>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sym typeface="+mn-ea"/>
                  </a:rPr>
                  <a:t>combinations</a:t>
                </a:r>
                <a:r>
                  <a:rPr lang="en-US" altLang="zh-CN" sz="1400">
                    <a:solidFill>
                      <a:srgbClr val="000000"/>
                    </a:solidFill>
                    <a:latin typeface="Arial" panose="020B0604020202020204" pitchFamily="34" charset="0"/>
                    <a:cs typeface="Arial" panose="020B0604020202020204" pitchFamily="34" charset="0"/>
                  </a:rPr>
                  <a:t> will be </a:t>
                </a:r>
                <a:r>
                  <a:rPr lang="en-US" altLang="zh-CN" sz="1400">
                    <a:solidFill>
                      <a:srgbClr val="000000"/>
                    </a:solidFill>
                    <a:latin typeface="Arial" panose="020B0604020202020204" pitchFamily="34" charset="0"/>
                    <a:cs typeface="Arial" panose="020B0604020202020204" pitchFamily="34" charset="0"/>
                    <a:sym typeface="+mn-ea"/>
                  </a:rPr>
                  <a:t>e</a:t>
                </a:r>
                <a:r>
                  <a:rPr lang="en-US" altLang="zh-CN" sz="1400" dirty="0">
                    <a:latin typeface="Arial" panose="020B0604020202020204" pitchFamily="34" charset="0"/>
                    <a:cs typeface="Arial" panose="020B0604020202020204" pitchFamily="34" charset="0"/>
                    <a:sym typeface="+mn-ea"/>
                  </a:rPr>
                  <a:t>valuated</a:t>
                </a:r>
                <a:endParaRPr lang="en-US" altLang="zh-CN" sz="1400">
                  <a:solidFill>
                    <a:srgbClr val="000000"/>
                  </a:solidFill>
                  <a:latin typeface="Arial" panose="020B0604020202020204" pitchFamily="34" charset="0"/>
                  <a:cs typeface="Arial" panose="020B0604020202020204" pitchFamily="34"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265420" y="3867150"/>
                <a:ext cx="5503545" cy="306705"/>
              </a:xfrm>
              <a:prstGeom prst="rect">
                <a:avLst/>
              </a:prstGeom>
              <a:blipFill rotWithShape="1">
                <a:blip r:embed="rId59"/>
                <a:stretch>
                  <a:fillRect/>
                </a:stretch>
              </a:blipFill>
            </p:spPr>
            <p:txBody>
              <a:bodyPr/>
              <a:lstStyle/>
              <a:p>
                <a:r>
                  <a:rPr lang="zh-CN" altLang="en-US">
                    <a:noFill/>
                  </a:rPr>
                  <a:t> </a:t>
                </a:r>
              </a:p>
            </p:txBody>
          </p:sp>
        </mc:Fallback>
      </mc:AlternateContent>
      <p:cxnSp>
        <p:nvCxnSpPr>
          <p:cNvPr id="17" name="直接箭头连接符 16"/>
          <p:cNvCxnSpPr/>
          <p:nvPr>
            <p:custDataLst>
              <p:tags r:id="rId13"/>
            </p:custDataLst>
          </p:nvPr>
        </p:nvCxnSpPr>
        <p:spPr>
          <a:xfrm flipH="1">
            <a:off x="7617555" y="3644211"/>
            <a:ext cx="3175" cy="29146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custDataLst>
              <p:tags r:id="rId14"/>
            </p:custDataLst>
          </p:nvPr>
        </p:nvCxnSpPr>
        <p:spPr>
          <a:xfrm flipH="1">
            <a:off x="7889970" y="3645481"/>
            <a:ext cx="3175" cy="29146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5"/>
            </p:custDataLst>
          </p:nvPr>
        </p:nvCxnSpPr>
        <p:spPr>
          <a:xfrm flipH="1">
            <a:off x="8136985" y="3645481"/>
            <a:ext cx="3175" cy="291465"/>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flipH="1">
                <a:off x="4807585" y="4559300"/>
                <a:ext cx="747395" cy="306705"/>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altLang="zh-CN" sz="1400" b="0" i="1" dirty="0" smtClean="0">
                          <a:latin typeface="Cambria Math" panose="02040503050406030204" pitchFamily="18" charset="0"/>
                        </a:rPr>
                        <m:t>𝑡</m:t>
                      </m:r>
                      <m:r>
                        <a:rPr lang="en-US" altLang="zh-CN" sz="1400" b="0" i="1" dirty="0" smtClean="0">
                          <a:latin typeface="Cambria Math" panose="02040503050406030204" pitchFamily="18" charset="0"/>
                        </a:rPr>
                        <m:t>+1: </m:t>
                      </m:r>
                    </m:oMath>
                  </m:oMathPara>
                </a14:m>
                <a:endParaRPr lang="zh-CN" altLang="en-US" sz="1400" dirty="0"/>
              </a:p>
            </p:txBody>
          </p:sp>
        </mc:Choice>
        <mc:Fallback xmlns="">
          <p:sp>
            <p:nvSpPr>
              <p:cNvPr id="20" name="文本框 19"/>
              <p:cNvSpPr txBox="1">
                <a:spLocks noRot="1" noChangeAspect="1" noMove="1" noResize="1" noEditPoints="1" noAdjustHandles="1" noChangeArrowheads="1" noChangeShapeType="1" noTextEdit="1"/>
              </p:cNvSpPr>
              <p:nvPr/>
            </p:nvSpPr>
            <p:spPr>
              <a:xfrm flipH="1">
                <a:off x="4807585" y="4559300"/>
                <a:ext cx="747395" cy="306705"/>
              </a:xfrm>
              <a:prstGeom prst="rect">
                <a:avLst/>
              </a:prstGeom>
              <a:blipFill rotWithShape="1">
                <a:blip r:embed="rId60"/>
                <a:stretch>
                  <a:fillRect/>
                </a:stretch>
              </a:blipFill>
            </p:spPr>
            <p:txBody>
              <a:bodyPr/>
              <a:lstStyle/>
              <a:p>
                <a:r>
                  <a:rPr lang="zh-CN" altLang="en-US">
                    <a:noFill/>
                  </a:rPr>
                  <a:t> </a:t>
                </a:r>
              </a:p>
            </p:txBody>
          </p:sp>
        </mc:Fallback>
      </mc:AlternateContent>
      <p:sp>
        <p:nvSpPr>
          <p:cNvPr id="23" name="矩形 22"/>
          <p:cNvSpPr/>
          <p:nvPr>
            <p:custDataLst>
              <p:tags r:id="rId16"/>
            </p:custDataLst>
          </p:nvPr>
        </p:nvSpPr>
        <p:spPr>
          <a:xfrm>
            <a:off x="5554980" y="4522470"/>
            <a:ext cx="4508500" cy="30416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ltLang="zh-CN" sz="1400" dirty="0">
              <a:solidFill>
                <a:schemeClr val="tx1"/>
              </a:solidFill>
              <a:sym typeface="+mn-ea"/>
            </a:endParaRPr>
          </a:p>
        </p:txBody>
      </p:sp>
      <p:sp>
        <p:nvSpPr>
          <p:cNvPr id="24" name="矩形 23"/>
          <p:cNvSpPr/>
          <p:nvPr/>
        </p:nvSpPr>
        <p:spPr>
          <a:xfrm rot="5400000" flipH="1">
            <a:off x="8081195" y="4429380"/>
            <a:ext cx="213900" cy="486630"/>
          </a:xfrm>
          <a:prstGeom prst="rect">
            <a:avLst/>
          </a:prstGeom>
          <a:solidFill>
            <a:schemeClr val="bg1"/>
          </a:solidFill>
          <a:ln w="19050">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algn="ctr"/>
            <a:endParaRPr lang="en-US" altLang="zh-CN" sz="1000">
              <a:solidFill>
                <a:schemeClr val="tx1"/>
              </a:solidFill>
            </a:endParaRPr>
          </a:p>
        </p:txBody>
      </p:sp>
      <p:sp>
        <p:nvSpPr>
          <p:cNvPr id="27" name="矩形 26"/>
          <p:cNvSpPr/>
          <p:nvPr/>
        </p:nvSpPr>
        <p:spPr>
          <a:xfrm rot="5400000" flipH="1">
            <a:off x="9054456" y="4429380"/>
            <a:ext cx="213900" cy="486630"/>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000">
              <a:solidFill>
                <a:schemeClr val="tx1"/>
              </a:solidFill>
            </a:endParaRPr>
          </a:p>
        </p:txBody>
      </p:sp>
      <p:sp>
        <p:nvSpPr>
          <p:cNvPr id="28" name="矩形 27"/>
          <p:cNvSpPr/>
          <p:nvPr/>
        </p:nvSpPr>
        <p:spPr>
          <a:xfrm rot="5400000" flipH="1">
            <a:off x="9541087" y="4429380"/>
            <a:ext cx="213900" cy="486630"/>
          </a:xfrm>
          <a:prstGeom prst="rect">
            <a:avLst/>
          </a:prstGeom>
          <a:solidFill>
            <a:schemeClr val="bg1"/>
          </a:solidFill>
          <a:ln w="19050">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lstStyle/>
          <a:p>
            <a:pPr algn="ctr"/>
            <a:endParaRPr lang="en-US" altLang="zh-CN" sz="1000">
              <a:solidFill>
                <a:schemeClr val="tx1"/>
              </a:solidFill>
            </a:endParaRPr>
          </a:p>
        </p:txBody>
      </p:sp>
      <p:sp>
        <p:nvSpPr>
          <p:cNvPr id="30" name="矩形 29"/>
          <p:cNvSpPr/>
          <p:nvPr/>
        </p:nvSpPr>
        <p:spPr>
          <a:xfrm rot="5400000" flipH="1">
            <a:off x="8567826" y="4429380"/>
            <a:ext cx="213900" cy="486630"/>
          </a:xfrm>
          <a:prstGeom prst="rect">
            <a:avLst/>
          </a:prstGeom>
          <a:solidFill>
            <a:schemeClr val="accent2">
              <a:lumMod val="20000"/>
              <a:lumOff val="80000"/>
            </a:schemeClr>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lstStyle/>
          <a:p>
            <a:pPr lvl="0" algn="ctr">
              <a:buClrTx/>
              <a:buSzTx/>
              <a:buFontTx/>
            </a:pPr>
            <a:endParaRPr lang="en-US" altLang="zh-CN" sz="1000" dirty="0">
              <a:ln>
                <a:solidFill>
                  <a:srgbClr val="FF0000"/>
                </a:solidFill>
              </a:ln>
              <a:solidFill>
                <a:srgbClr val="FF0000"/>
              </a:solidFill>
              <a:sym typeface="+mn-ea"/>
            </a:endParaRPr>
          </a:p>
        </p:txBody>
      </p:sp>
      <mc:AlternateContent xmlns:mc="http://schemas.openxmlformats.org/markup-compatibility/2006" xmlns:a14="http://schemas.microsoft.com/office/drawing/2010/main">
        <mc:Choice Requires="a14">
          <p:sp>
            <p:nvSpPr>
              <p:cNvPr id="32" name="文本框 31"/>
              <p:cNvSpPr txBox="1"/>
              <p:nvPr/>
            </p:nvSpPr>
            <p:spPr>
              <a:xfrm>
                <a:off x="5681980" y="4517390"/>
                <a:ext cx="2585085" cy="306705"/>
              </a:xfrm>
              <a:prstGeom prst="rect">
                <a:avLst/>
              </a:prstGeom>
              <a:noFill/>
            </p:spPr>
            <p:txBody>
              <a:bodyPr wrap="square">
                <a:spAutoFit/>
              </a:bodyPr>
              <a:lstStyle/>
              <a:p>
                <a:r>
                  <a:rPr lang="en-US" sz="1400"/>
                  <a:t>S</a:t>
                </a:r>
                <a:r>
                  <a:rPr sz="1400"/>
                  <a:t>elect the </a:t>
                </a:r>
                <a:r>
                  <a:rPr lang="en-US" sz="1400"/>
                  <a:t>max reward </a:t>
                </a:r>
                <a14:m>
                  <m:oMath xmlns:m="http://schemas.openxmlformats.org/officeDocument/2006/math">
                    <m:r>
                      <a:rPr lang="en-US" sz="1400" i="1">
                        <a:latin typeface="Cambria Math" panose="02040503050406030204" pitchFamily="18" charset="0"/>
                        <a:cs typeface="Cambria Math" panose="02040503050406030204" pitchFamily="18" charset="0"/>
                      </a:rPr>
                      <m:t>𝑠</m:t>
                    </m:r>
                    <m:r>
                      <a:rPr lang="en-US" altLang="zh-CN" sz="1400" i="1">
                        <a:solidFill>
                          <a:srgbClr val="000000"/>
                        </a:solidFill>
                        <a:latin typeface="Cambria Math" panose="02040503050406030204" pitchFamily="18" charset="0"/>
                        <a:ea typeface="MS Mincho" charset="0"/>
                        <a:cs typeface="Cambria Math" panose="02040503050406030204" pitchFamily="18" charset="0"/>
                      </a:rPr>
                      <m:t>′</m:t>
                    </m:r>
                  </m:oMath>
                </a14:m>
                <a:endParaRPr lang="en-US" sz="1400" b="0" i="1" dirty="0">
                  <a:solidFill>
                    <a:srgbClr val="FF0000"/>
                  </a:solidFill>
                  <a:latin typeface="Cambria Math" panose="02040503050406030204" pitchFamily="18" charset="0"/>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5681980" y="4517390"/>
                <a:ext cx="2585085" cy="306705"/>
              </a:xfrm>
              <a:prstGeom prst="rect">
                <a:avLst/>
              </a:prstGeom>
              <a:blipFill rotWithShape="1">
                <a:blip r:embed="rId6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flipH="1">
                <a:off x="8464190" y="4518913"/>
                <a:ext cx="415290" cy="3724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panose="02040503050406030204" pitchFamily="18" charset="0"/>
                        </a:rPr>
                        <m:t>𝑖</m:t>
                      </m:r>
                    </m:oMath>
                  </m:oMathPara>
                </a14:m>
                <a:endParaRPr lang="zh-CN" altLang="en-US" sz="1400" dirty="0"/>
              </a:p>
            </p:txBody>
          </p:sp>
        </mc:Choice>
        <mc:Fallback xmlns="">
          <p:sp>
            <p:nvSpPr>
              <p:cNvPr id="21" name="文本框 20"/>
              <p:cNvSpPr txBox="1">
                <a:spLocks noRot="1" noChangeAspect="1" noMove="1" noResize="1" noEditPoints="1" noAdjustHandles="1" noChangeArrowheads="1" noChangeShapeType="1" noTextEdit="1"/>
              </p:cNvSpPr>
              <p:nvPr/>
            </p:nvSpPr>
            <p:spPr>
              <a:xfrm flipH="1">
                <a:off x="8464190" y="4518913"/>
                <a:ext cx="415290" cy="372411"/>
              </a:xfrm>
              <a:prstGeom prst="rect">
                <a:avLst/>
              </a:prstGeom>
              <a:blipFill rotWithShape="1">
                <a:blip r:embed="rId62"/>
                <a:stretch>
                  <a:fillRect l="-66" t="-68" r="66" b="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2576599" y="4178300"/>
                <a:ext cx="1036782" cy="33718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𝑠</m:t>
                          </m:r>
                        </m:e>
                        <m:sub>
                          <m:r>
                            <a:rPr lang="en-US" altLang="zh-CN" sz="1600" b="0" i="1" smtClean="0">
                              <a:solidFill>
                                <a:srgbClr val="000000"/>
                              </a:solidFill>
                              <a:latin typeface="Cambria Math" panose="02040503050406030204" pitchFamily="18" charset="0"/>
                            </a:rPr>
                            <m:t>𝑡</m:t>
                          </m:r>
                        </m:sub>
                      </m:sSub>
                      <m:r>
                        <a:rPr lang="en-US" sz="1600" i="1">
                          <a:latin typeface="Cambria Math" panose="02040503050406030204" pitchFamily="18" charset="0"/>
                          <a:cs typeface="Cambria Math" panose="02040503050406030204" pitchFamily="18" charset="0"/>
                        </a:rPr>
                        <m:t>&lt;−</m:t>
                      </m:r>
                      <m:r>
                        <a:rPr lang="en-US" sz="1600" i="1">
                          <a:latin typeface="Cambria Math" panose="02040503050406030204" pitchFamily="18" charset="0"/>
                          <a:cs typeface="Cambria Math" panose="02040503050406030204" pitchFamily="18" charset="0"/>
                        </a:rPr>
                        <m:t>𝑠</m:t>
                      </m:r>
                      <m:r>
                        <a:rPr lang="en-US" altLang="zh-CN" sz="1600" i="1">
                          <a:solidFill>
                            <a:srgbClr val="000000"/>
                          </a:solidFill>
                          <a:latin typeface="Cambria Math" panose="02040503050406030204" pitchFamily="18" charset="0"/>
                          <a:ea typeface="MS Mincho" charset="0"/>
                          <a:cs typeface="Cambria Math" panose="02040503050406030204" pitchFamily="18" charset="0"/>
                        </a:rPr>
                        <m:t>′</m:t>
                      </m:r>
                    </m:oMath>
                  </m:oMathPara>
                </a14:m>
                <a:endParaRPr lang="en-US" altLang="zh-CN" sz="1600" i="1">
                  <a:solidFill>
                    <a:srgbClr val="000000"/>
                  </a:solidFill>
                  <a:latin typeface="Cambria Math" panose="02040503050406030204" pitchFamily="18" charset="0"/>
                  <a:ea typeface="MS Mincho" charset="0"/>
                  <a:cs typeface="Cambria Math" panose="02040503050406030204" pitchFamily="18"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2576599" y="4178300"/>
                <a:ext cx="1036782" cy="337185"/>
              </a:xfrm>
              <a:prstGeom prst="rect">
                <a:avLst/>
              </a:prstGeom>
              <a:blipFill rotWithShape="1">
                <a:blip r:embed="rId63"/>
                <a:stretch>
                  <a:fillRect l="-39" r="22"/>
                </a:stretch>
              </a:blipFill>
            </p:spPr>
            <p:txBody>
              <a:bodyPr/>
              <a:lstStyle/>
              <a:p>
                <a:r>
                  <a:rPr lang="zh-CN" altLang="en-US">
                    <a:noFill/>
                  </a:rPr>
                  <a:t> </a:t>
                </a:r>
              </a:p>
            </p:txBody>
          </p:sp>
        </mc:Fallback>
      </mc:AlternateContent>
      <p:sp>
        <p:nvSpPr>
          <p:cNvPr id="49" name="矩形 48"/>
          <p:cNvSpPr/>
          <p:nvPr/>
        </p:nvSpPr>
        <p:spPr>
          <a:xfrm>
            <a:off x="1975254" y="3810635"/>
            <a:ext cx="2332182" cy="3930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solidFill>
                  <a:schemeClr val="tx1"/>
                </a:solidFill>
                <a:sym typeface="+mn-ea"/>
              </a:rPr>
              <a:t>Env </a:t>
            </a:r>
            <a:r>
              <a:rPr lang="en-US" altLang="zh-CN" sz="1600" dirty="0">
                <a:solidFill>
                  <a:schemeClr val="tx1"/>
                </a:solidFill>
                <a:sym typeface="+mn-ea"/>
              </a:rPr>
              <a:t>Transitions</a:t>
            </a:r>
            <a:endParaRPr lang="en-US" altLang="zh-CN" dirty="0">
              <a:solidFill>
                <a:schemeClr val="tx1"/>
              </a:solidFill>
              <a:sym typeface="+mn-ea"/>
            </a:endParaRPr>
          </a:p>
        </p:txBody>
      </p:sp>
      <p:sp>
        <p:nvSpPr>
          <p:cNvPr id="50" name="右箭头 49"/>
          <p:cNvSpPr/>
          <p:nvPr/>
        </p:nvSpPr>
        <p:spPr>
          <a:xfrm flipH="1">
            <a:off x="4438669" y="4476058"/>
            <a:ext cx="255270" cy="358775"/>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4" name="直接箭头连接符 43"/>
          <p:cNvCxnSpPr/>
          <p:nvPr>
            <p:custDataLst>
              <p:tags r:id="rId17"/>
            </p:custDataLst>
          </p:nvPr>
        </p:nvCxnSpPr>
        <p:spPr>
          <a:xfrm>
            <a:off x="6833737" y="3518388"/>
            <a:ext cx="394151" cy="0"/>
          </a:xfrm>
          <a:prstGeom prst="straightConnector1">
            <a:avLst/>
          </a:prstGeom>
          <a:ln>
            <a:solidFill>
              <a:schemeClr val="tx1"/>
            </a:solidFill>
            <a:headEnd type="none"/>
            <a:tailEnd type="triangle" w="lg" len="lg"/>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3" name="文本框 2"/>
              <p:cNvSpPr txBox="1"/>
              <p:nvPr/>
            </p:nvSpPr>
            <p:spPr>
              <a:xfrm>
                <a:off x="655955" y="5135880"/>
                <a:ext cx="10680700" cy="1229995"/>
              </a:xfrm>
              <a:prstGeom prst="rect">
                <a:avLst/>
              </a:prstGeom>
              <a:noFill/>
            </p:spPr>
            <p:txBody>
              <a:bodyPr wrap="square" rtlCol="0" anchor="t">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sym typeface="+mn-ea"/>
                  </a:rPr>
                  <a:t>Characters</a:t>
                </a:r>
                <a:endParaRPr lang="en-US" altLang="zh-CN" sz="2000" b="1" i="1"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sym typeface="+mn-ea"/>
                  </a:rPr>
                  <a:t>Deciding both the operator (</a:t>
                </a:r>
                <a14:m>
                  <m:oMath xmlns:m="http://schemas.openxmlformats.org/officeDocument/2006/math">
                    <m:r>
                      <a:rPr lang="en-US" altLang="zh-CN" b="0" i="1" dirty="0" smtClean="0">
                        <a:solidFill>
                          <a:srgbClr val="000000"/>
                        </a:solidFill>
                        <a:latin typeface="Cambria Math" panose="02040503050406030204" pitchFamily="18" charset="0"/>
                      </a:rPr>
                      <m:t>𝑖</m:t>
                    </m:r>
                  </m:oMath>
                </a14:m>
                <a:r>
                  <a:rPr lang="en-US" altLang="zh-CN" dirty="0">
                    <a:solidFill>
                      <a:srgbClr val="000000"/>
                    </a:solidFill>
                    <a:latin typeface="Times New Roman" panose="02020603050405020304" pitchFamily="18" charset="0"/>
                    <a:cs typeface="Times New Roman" panose="02020603050405020304" pitchFamily="18" charset="0"/>
                    <a:sym typeface="+mn-ea"/>
                  </a:rPr>
                  <a:t>), </a:t>
                </a:r>
                <a:r>
                  <a:rPr lang="en-US" altLang="zh-CN" b="1" dirty="0">
                    <a:solidFill>
                      <a:srgbClr val="000000"/>
                    </a:solidFill>
                    <a:latin typeface="Times New Roman" panose="02020603050405020304" pitchFamily="18" charset="0"/>
                    <a:cs typeface="Times New Roman" panose="02020603050405020304" pitchFamily="18" charset="0"/>
                    <a:sym typeface="+mn-ea"/>
                  </a:rPr>
                  <a:t>sampling number (</a:t>
                </a:r>
                <a14:m>
                  <m:oMath xmlns:m="http://schemas.openxmlformats.org/officeDocument/2006/math">
                    <m:r>
                      <a:rPr lang="en-US" altLang="zh-CN" b="1" i="1" dirty="0" smtClean="0">
                        <a:solidFill>
                          <a:srgbClr val="000000"/>
                        </a:solidFill>
                        <a:latin typeface="Cambria Math" panose="02040503050406030204" pitchFamily="18" charset="0"/>
                      </a:rPr>
                      <m:t>𝒏</m:t>
                    </m:r>
                  </m:oMath>
                </a14:m>
                <a:r>
                  <a:rPr lang="en-US" altLang="zh-CN" b="1" dirty="0">
                    <a:solidFill>
                      <a:srgbClr val="000000"/>
                    </a:solidFill>
                    <a:latin typeface="Times New Roman" panose="02020603050405020304" pitchFamily="18" charset="0"/>
                    <a:cs typeface="Times New Roman" panose="02020603050405020304" pitchFamily="18" charset="0"/>
                    <a:sym typeface="+mn-ea"/>
                  </a:rPr>
                  <a:t>)</a:t>
                </a:r>
                <a:r>
                  <a:rPr lang="en-US" altLang="zh-CN" dirty="0">
                    <a:solidFill>
                      <a:srgbClr val="000000"/>
                    </a:solidFill>
                    <a:latin typeface="Times New Roman" panose="02020603050405020304" pitchFamily="18" charset="0"/>
                    <a:cs typeface="Times New Roman" panose="02020603050405020304" pitchFamily="18" charset="0"/>
                    <a:sym typeface="+mn-ea"/>
                  </a:rPr>
                  <a:t>, </a:t>
                </a:r>
                <a:r>
                  <a:rPr lang="en-US" altLang="zh-CN" dirty="0">
                    <a:solidFill>
                      <a:srgbClr val="000000"/>
                    </a:solidFill>
                    <a:latin typeface="Times New Roman" panose="02020603050405020304" pitchFamily="18" charset="0"/>
                    <a:cs typeface="Times New Roman" panose="02020603050405020304" pitchFamily="18" charset="0"/>
                  </a:rPr>
                  <a:t>update template (</a:t>
                </a:r>
                <a14:m>
                  <m:oMath xmlns:m="http://schemas.openxmlformats.org/officeDocument/2006/math">
                    <m:r>
                      <a:rPr lang="en-US" altLang="zh-CN" b="0" i="1" smtClean="0">
                        <a:solidFill>
                          <a:srgbClr val="000000"/>
                        </a:solidFill>
                        <a:latin typeface="Cambria Math" panose="02040503050406030204" pitchFamily="18" charset="0"/>
                        <a:cs typeface="Times New Roman" panose="02020603050405020304" pitchFamily="18" charset="0"/>
                      </a:rPr>
                      <m:t>𝑤</m:t>
                    </m:r>
                  </m:oMath>
                </a14:m>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a:solidFill>
                      <a:srgbClr val="000000"/>
                    </a:solidFill>
                    <a:latin typeface="Times New Roman" panose="02020603050405020304" pitchFamily="18" charset="0"/>
                    <a:cs typeface="Times New Roman" panose="02020603050405020304" pitchFamily="18" charset="0"/>
                    <a:sym typeface="+mn-ea"/>
                  </a:rPr>
                  <a:t> at once is a </a:t>
                </a:r>
                <a:r>
                  <a:rPr lang="en-US" altLang="zh-CN" b="1" dirty="0">
                    <a:solidFill>
                      <a:srgbClr val="000000"/>
                    </a:solidFill>
                    <a:latin typeface="Times New Roman" panose="02020603050405020304" pitchFamily="18" charset="0"/>
                    <a:cs typeface="Times New Roman" panose="02020603050405020304" pitchFamily="18" charset="0"/>
                    <a:sym typeface="+mn-ea"/>
                  </a:rPr>
                  <a:t>Hierarchical decision.</a:t>
                </a:r>
                <a:endParaRPr lang="en-US" altLang="zh-CN" b="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altLang="zh-CN" b="0" i="1" smtClean="0">
                        <a:solidFill>
                          <a:srgbClr val="000000"/>
                        </a:solidFill>
                        <a:latin typeface="Cambria Math" panose="02040503050406030204" pitchFamily="18" charset="0"/>
                      </a:rPr>
                      <m:t>𝐻𝑉</m:t>
                    </m:r>
                    <m:r>
                      <a:rPr lang="en-US" altLang="zh-CN" b="0" i="0"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𝜃</m:t>
                    </m:r>
                    <m:r>
                      <a:rPr lang="en-US" altLang="zh-CN" b="0" i="0" smtClean="0">
                        <a:solidFill>
                          <a:srgbClr val="000000"/>
                        </a:solidFill>
                        <a:latin typeface="Cambria Math" panose="02040503050406030204" pitchFamily="18" charset="0"/>
                      </a:rPr>
                      <m:t>)</m:t>
                    </m:r>
                  </m:oMath>
                </a14:m>
                <a:r>
                  <a:rPr lang="en-US" altLang="zh-CN" dirty="0">
                    <a:solidFill>
                      <a:srgbClr val="000000"/>
                    </a:solidFill>
                    <a:latin typeface="Times New Roman" panose="02020603050405020304" pitchFamily="18" charset="0"/>
                    <a:cs typeface="Times New Roman" panose="02020603050405020304" pitchFamily="18" charset="0"/>
                    <a:sym typeface="+mn-ea"/>
                  </a:rPr>
                  <a:t> is not deterministic,</a:t>
                </a:r>
                <a:r>
                  <a:rPr lang="zh-CN" altLang="en-US" dirty="0">
                    <a:solidFill>
                      <a:srgbClr val="000000"/>
                    </a:solidFill>
                    <a:latin typeface="Times New Roman" panose="02020603050405020304" pitchFamily="18" charset="0"/>
                    <a:cs typeface="Times New Roman" panose="02020603050405020304" pitchFamily="18" charset="0"/>
                    <a:sym typeface="+mn-ea"/>
                  </a:rPr>
                  <a:t> </a:t>
                </a:r>
                <a:r>
                  <a:rPr lang="en-US" altLang="zh-CN" dirty="0">
                    <a:solidFill>
                      <a:srgbClr val="000000"/>
                    </a:solidFill>
                    <a:latin typeface="Times New Roman" panose="02020603050405020304" pitchFamily="18" charset="0"/>
                    <a:cs typeface="Times New Roman" panose="02020603050405020304" pitchFamily="18" charset="0"/>
                    <a:sym typeface="+mn-ea"/>
                  </a:rPr>
                  <a:t>and it behaves more like a probability distribution.</a:t>
                </a:r>
                <a:endParaRPr lang="en-US" altLang="zh-CN"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sym typeface="+mn-ea"/>
                  </a:rPr>
                  <a:t>Modifying the template </a:t>
                </a:r>
                <a14:m>
                  <m:oMath xmlns:m="http://schemas.openxmlformats.org/officeDocument/2006/math">
                    <m:r>
                      <a:rPr lang="en-US" altLang="zh-CN" i="1" smtClean="0">
                        <a:solidFill>
                          <a:schemeClr val="tx1"/>
                        </a:solidFill>
                        <a:latin typeface="Cambria Math" panose="02040503050406030204" pitchFamily="18" charset="0"/>
                      </a:rPr>
                      <m:t>𝑇</m:t>
                    </m:r>
                    <m:r>
                      <a:rPr lang="en-US" altLang="zh-CN" b="0" i="1" smtClean="0">
                        <a:solidFill>
                          <a:schemeClr val="tx1"/>
                        </a:solidFill>
                        <a:latin typeface="Cambria Math" panose="02040503050406030204" pitchFamily="18" charset="0"/>
                      </a:rPr>
                      <m:t>𝑒𝑚</m:t>
                    </m:r>
                    <m:r>
                      <a:rPr lang="en-US" altLang="zh-CN" b="0" i="0" smtClean="0">
                        <a:solidFill>
                          <a:schemeClr val="tx1"/>
                        </a:solidFill>
                        <a:latin typeface="Cambria Math" panose="02040503050406030204" pitchFamily="18" charset="0"/>
                      </a:rPr>
                      <m:t>′</m:t>
                    </m:r>
                  </m:oMath>
                </a14:m>
                <a:r>
                  <a:rPr lang="en-US" altLang="zh-CN" dirty="0">
                    <a:solidFill>
                      <a:srgbClr val="000000"/>
                    </a:solidFill>
                    <a:latin typeface="Times New Roman" panose="02020603050405020304" pitchFamily="18" charset="0"/>
                    <a:cs typeface="Times New Roman" panose="02020603050405020304" pitchFamily="18" charset="0"/>
                    <a:sym typeface="+mn-ea"/>
                  </a:rPr>
                  <a:t> will affect the output distribution of the algorithm generator </a:t>
                </a:r>
                <a14:m>
                  <m:oMath xmlns:m="http://schemas.openxmlformats.org/officeDocument/2006/math">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𝐺</m:t>
                        </m:r>
                      </m:e>
                      <m:sub>
                        <m:r>
                          <a:rPr lang="en-US" altLang="zh-CN" b="0" i="1" smtClean="0">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m:t>
                    </m:r>
                    <m:sSub>
                      <m:sSubPr>
                        <m:ctrlPr>
                          <a:rPr lang="en-US" altLang="zh-CN" b="0" i="1" smtClean="0">
                            <a:solidFill>
                              <a:srgbClr val="000000"/>
                            </a:solidFill>
                            <a:latin typeface="Cambria Math" panose="02040503050406030204" pitchFamily="18" charset="0"/>
                            <a:ea typeface="Cambria Math" panose="02040503050406030204" pitchFamily="18" charset="0"/>
                          </a:rPr>
                        </m:ctrlPr>
                      </m:sSubPr>
                      <m:e>
                        <m:r>
                          <a:rPr lang="en-US" altLang="zh-CN" b="0" i="1" smtClean="0">
                            <a:solidFill>
                              <a:srgbClr val="000000"/>
                            </a:solidFill>
                            <a:latin typeface="Cambria Math" panose="02040503050406030204" pitchFamily="18" charset="0"/>
                            <a:ea typeface="Cambria Math" panose="02040503050406030204" pitchFamily="18" charset="0"/>
                          </a:rPr>
                          <m:t>𝑠</m:t>
                        </m:r>
                      </m:e>
                      <m:sub>
                        <m:r>
                          <a:rPr lang="en-US" altLang="zh-CN" b="0" i="1" smtClean="0">
                            <a:solidFill>
                              <a:srgbClr val="000000"/>
                            </a:solidFill>
                            <a:latin typeface="Cambria Math" panose="02040503050406030204" pitchFamily="18" charset="0"/>
                            <a:ea typeface="Cambria Math" panose="02040503050406030204" pitchFamily="18" charset="0"/>
                          </a:rPr>
                          <m:t>𝑡</m:t>
                        </m:r>
                      </m:sub>
                    </m:sSub>
                    <m:r>
                      <a:rPr lang="en-US" altLang="zh-CN" b="0" i="1" smtClean="0">
                        <a:solidFill>
                          <a:srgbClr val="000000"/>
                        </a:solidFill>
                        <a:latin typeface="Cambria Math" panose="02040503050406030204" pitchFamily="18" charset="0"/>
                      </a:rPr>
                      <m:t>)</m:t>
                    </m:r>
                  </m:oMath>
                </a14:m>
                <a:r>
                  <a:rPr lang="en-US" altLang="zh-CN" dirty="0">
                    <a:solidFill>
                      <a:srgbClr val="000000"/>
                    </a:solidFill>
                    <a:latin typeface="Times New Roman" panose="02020603050405020304" pitchFamily="18" charset="0"/>
                    <a:cs typeface="Times New Roman" panose="02020603050405020304" pitchFamily="18" charset="0"/>
                    <a:sym typeface="+mn-ea"/>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655955" y="5135880"/>
                <a:ext cx="10680700" cy="1229995"/>
              </a:xfrm>
              <a:prstGeom prst="rect">
                <a:avLst/>
              </a:prstGeom>
              <a:blipFill rotWithShape="1">
                <a:blip r:embed="rId6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629905" y="2709611"/>
                <a:ext cx="21602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panose="02040503050406030204" pitchFamily="18" charset="0"/>
                        </a:rPr>
                        <m:t>𝑤</m:t>
                      </m:r>
                    </m:oMath>
                  </m:oMathPara>
                </a14:m>
                <a:endParaRPr lang="zh-CN" altLang="en-US" sz="16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9629905" y="2709611"/>
                <a:ext cx="216021" cy="246221"/>
              </a:xfrm>
              <a:prstGeom prst="rect">
                <a:avLst/>
              </a:prstGeom>
              <a:blipFill rotWithShape="1">
                <a:blip r:embed="rId65"/>
                <a:stretch>
                  <a:fillRect l="-60" t="-27" r="-5469" b="220"/>
                </a:stretch>
              </a:blipFill>
            </p:spPr>
            <p:txBody>
              <a:bodyPr/>
              <a:lstStyle/>
              <a:p>
                <a:r>
                  <a:rPr lang="zh-CN" altLang="en-US">
                    <a:noFill/>
                  </a:rPr>
                  <a:t> </a:t>
                </a:r>
              </a:p>
            </p:txBody>
          </p:sp>
        </mc:Fallback>
      </mc:AlternateContent>
      <p:cxnSp>
        <p:nvCxnSpPr>
          <p:cNvPr id="15" name="直接箭头连接符 14"/>
          <p:cNvCxnSpPr/>
          <p:nvPr>
            <p:custDataLst>
              <p:tags r:id="rId18"/>
            </p:custDataLst>
          </p:nvPr>
        </p:nvCxnSpPr>
        <p:spPr>
          <a:xfrm>
            <a:off x="10005697" y="2400935"/>
            <a:ext cx="0" cy="363734"/>
          </a:xfrm>
          <a:prstGeom prst="straightConnector1">
            <a:avLst/>
          </a:prstGeom>
          <a:ln>
            <a:solidFill>
              <a:srgbClr val="FF0000"/>
            </a:solidFill>
            <a:headEnd type="none"/>
            <a:tailEnd type="triangle" w="lg" len="lg"/>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UCB based on template window</a:t>
            </a:r>
          </a:p>
        </p:txBody>
      </p:sp>
      <p:cxnSp>
        <p:nvCxnSpPr>
          <p:cNvPr id="5" name="直接箭头连接符 4"/>
          <p:cNvCxnSpPr/>
          <p:nvPr/>
        </p:nvCxnSpPr>
        <p:spPr>
          <a:xfrm flipV="1">
            <a:off x="1200884" y="2315505"/>
            <a:ext cx="12131" cy="279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1200884" y="5110261"/>
            <a:ext cx="4101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597270" y="4985801"/>
            <a:ext cx="3249288" cy="123825"/>
            <a:chOff x="13917" y="3399"/>
            <a:chExt cx="4238" cy="3510"/>
          </a:xfrm>
        </p:grpSpPr>
        <p:cxnSp>
          <p:nvCxnSpPr>
            <p:cNvPr id="10" name="直接连接符 9"/>
            <p:cNvCxnSpPr/>
            <p:nvPr/>
          </p:nvCxnSpPr>
          <p:spPr>
            <a:xfrm>
              <a:off x="13917"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467"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4995"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515"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047"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584"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7104"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7623"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155" y="3399"/>
              <a:ext cx="0" cy="351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p:cNvSpPr txBox="1"/>
              <p:nvPr/>
            </p:nvSpPr>
            <p:spPr>
              <a:xfrm>
                <a:off x="4986290" y="5158938"/>
                <a:ext cx="5397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0000"/>
                          </a:solidFill>
                          <a:latin typeface="Cambria Math" panose="02040503050406030204" pitchFamily="18" charset="0"/>
                        </a:rPr>
                        <m:t>𝑇</m:t>
                      </m:r>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986290" y="5158938"/>
                <a:ext cx="539795" cy="369332"/>
              </a:xfrm>
              <a:prstGeom prst="rect">
                <a:avLst/>
              </a:prstGeom>
              <a:blipFill rotWithShape="1">
                <a:blip r:embed="rId3"/>
                <a:stretch>
                  <a:fillRect l="-50" t="-54" r="58"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714662" y="2055155"/>
                <a:ext cx="539795" cy="3702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14662" y="2055155"/>
                <a:ext cx="539795" cy="370294"/>
              </a:xfrm>
              <a:prstGeom prst="rect">
                <a:avLst/>
              </a:prstGeom>
              <a:blipFill rotWithShape="1">
                <a:blip r:embed="rId4"/>
                <a:stretch>
                  <a:fillRect l="-53" t="-80" r="62" b="1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61089" y="2569376"/>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61089" y="2569376"/>
                <a:ext cx="539795" cy="370294"/>
              </a:xfrm>
              <a:prstGeom prst="rect">
                <a:avLst/>
              </a:prstGeom>
              <a:blipFill rotWithShape="1">
                <a:blip r:embed="rId5"/>
                <a:stretch>
                  <a:fillRect l="-10" t="-45" r="18" b="69"/>
                </a:stretch>
              </a:blipFill>
            </p:spPr>
            <p:txBody>
              <a:bodyPr/>
              <a:lstStyle/>
              <a:p>
                <a:r>
                  <a:rPr lang="zh-CN" altLang="en-US">
                    <a:noFill/>
                  </a:rPr>
                  <a:t> </a:t>
                </a:r>
              </a:p>
            </p:txBody>
          </p:sp>
        </mc:Fallback>
      </mc:AlternateContent>
      <p:sp>
        <p:nvSpPr>
          <p:cNvPr id="38" name="矩形 37"/>
          <p:cNvSpPr/>
          <p:nvPr/>
        </p:nvSpPr>
        <p:spPr>
          <a:xfrm>
            <a:off x="1200884" y="2672745"/>
            <a:ext cx="1630849" cy="211829"/>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2" name="矩形 41"/>
          <p:cNvSpPr/>
          <p:nvPr/>
        </p:nvSpPr>
        <p:spPr>
          <a:xfrm>
            <a:off x="1206133" y="3923391"/>
            <a:ext cx="815038" cy="211829"/>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3" name="矩形 42"/>
          <p:cNvSpPr/>
          <p:nvPr/>
        </p:nvSpPr>
        <p:spPr>
          <a:xfrm>
            <a:off x="2429283" y="4600470"/>
            <a:ext cx="1620632" cy="211829"/>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44" name="矩形 43"/>
          <p:cNvSpPr/>
          <p:nvPr/>
        </p:nvSpPr>
        <p:spPr>
          <a:xfrm>
            <a:off x="2837748" y="2669836"/>
            <a:ext cx="2008760"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5" name="矩形 44"/>
          <p:cNvSpPr/>
          <p:nvPr/>
        </p:nvSpPr>
        <p:spPr>
          <a:xfrm>
            <a:off x="3642303" y="3275647"/>
            <a:ext cx="1204207"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7" name="矩形 46"/>
          <p:cNvSpPr/>
          <p:nvPr/>
        </p:nvSpPr>
        <p:spPr>
          <a:xfrm>
            <a:off x="2016493" y="3923182"/>
            <a:ext cx="2830016"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8" name="矩形 47"/>
          <p:cNvSpPr/>
          <p:nvPr/>
        </p:nvSpPr>
        <p:spPr>
          <a:xfrm>
            <a:off x="4049915" y="4601208"/>
            <a:ext cx="810569" cy="211829"/>
          </a:xfrm>
          <a:prstGeom prst="rect">
            <a:avLst/>
          </a:prstGeom>
          <a:ln w="127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54" name="矩形 53"/>
          <p:cNvSpPr/>
          <p:nvPr/>
        </p:nvSpPr>
        <p:spPr>
          <a:xfrm>
            <a:off x="1200883" y="3276010"/>
            <a:ext cx="394124" cy="211829"/>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0" name="矩形 39"/>
          <p:cNvSpPr/>
          <p:nvPr/>
        </p:nvSpPr>
        <p:spPr>
          <a:xfrm>
            <a:off x="1595103" y="3274875"/>
            <a:ext cx="2037874" cy="211829"/>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11" name="组合 10"/>
          <p:cNvGrpSpPr/>
          <p:nvPr/>
        </p:nvGrpSpPr>
        <p:grpSpPr>
          <a:xfrm>
            <a:off x="1200884" y="2709961"/>
            <a:ext cx="1636911" cy="141605"/>
            <a:chOff x="13400" y="3771"/>
            <a:chExt cx="2135" cy="382"/>
          </a:xfrm>
        </p:grpSpPr>
        <p:cxnSp>
          <p:nvCxnSpPr>
            <p:cNvPr id="50" name="直接连接符 49"/>
            <p:cNvCxnSpPr/>
            <p:nvPr/>
          </p:nvCxnSpPr>
          <p:spPr>
            <a:xfrm>
              <a:off x="13400" y="3787"/>
              <a:ext cx="0" cy="366"/>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2" name="直接连接符 51"/>
            <p:cNvCxnSpPr/>
            <p:nvPr/>
          </p:nvCxnSpPr>
          <p:spPr>
            <a:xfrm>
              <a:off x="15535" y="3771"/>
              <a:ext cx="0" cy="366"/>
            </a:xfrm>
            <a:prstGeom prst="line">
              <a:avLst/>
            </a:prstGeom>
            <a:ln w="38100"/>
          </p:spPr>
          <p:style>
            <a:lnRef idx="1">
              <a:schemeClr val="accent6"/>
            </a:lnRef>
            <a:fillRef idx="0">
              <a:schemeClr val="accent6"/>
            </a:fillRef>
            <a:effectRef idx="0">
              <a:schemeClr val="accent6"/>
            </a:effectRef>
            <a:fontRef idx="minor">
              <a:schemeClr val="tx1"/>
            </a:fontRef>
          </p:style>
        </p:cxnSp>
      </p:grpSp>
      <p:sp>
        <p:nvSpPr>
          <p:cNvPr id="56" name="矩形 55"/>
          <p:cNvSpPr/>
          <p:nvPr/>
        </p:nvSpPr>
        <p:spPr>
          <a:xfrm>
            <a:off x="1216012" y="4600470"/>
            <a:ext cx="1213019" cy="211829"/>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57" name="直接连接符 56"/>
          <p:cNvCxnSpPr/>
          <p:nvPr/>
        </p:nvCxnSpPr>
        <p:spPr>
          <a:xfrm>
            <a:off x="2435276" y="4651791"/>
            <a:ext cx="0" cy="12700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9" name="直接连接符 58"/>
          <p:cNvCxnSpPr/>
          <p:nvPr/>
        </p:nvCxnSpPr>
        <p:spPr>
          <a:xfrm>
            <a:off x="4049953" y="4651791"/>
            <a:ext cx="0" cy="12700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2" name="直接连接符 61"/>
          <p:cNvCxnSpPr/>
          <p:nvPr/>
        </p:nvCxnSpPr>
        <p:spPr>
          <a:xfrm>
            <a:off x="3230348" y="4651791"/>
            <a:ext cx="0" cy="12700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5" name="直接连接符 54"/>
          <p:cNvCxnSpPr/>
          <p:nvPr/>
        </p:nvCxnSpPr>
        <p:spPr>
          <a:xfrm>
            <a:off x="2018957" y="3957736"/>
            <a:ext cx="0" cy="1282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65" name="直接连接符 64"/>
          <p:cNvCxnSpPr/>
          <p:nvPr/>
        </p:nvCxnSpPr>
        <p:spPr>
          <a:xfrm>
            <a:off x="4438672" y="3957736"/>
            <a:ext cx="0" cy="12827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53" name="直接连接符 52"/>
          <p:cNvCxnSpPr/>
          <p:nvPr/>
        </p:nvCxnSpPr>
        <p:spPr>
          <a:xfrm>
            <a:off x="1594970" y="3305313"/>
            <a:ext cx="0" cy="16220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8" name="直接连接符 57"/>
          <p:cNvCxnSpPr/>
          <p:nvPr/>
        </p:nvCxnSpPr>
        <p:spPr>
          <a:xfrm>
            <a:off x="3632867" y="3299552"/>
            <a:ext cx="0" cy="16220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60" name="直接连接符 59"/>
          <p:cNvCxnSpPr/>
          <p:nvPr/>
        </p:nvCxnSpPr>
        <p:spPr>
          <a:xfrm>
            <a:off x="2423009" y="3297336"/>
            <a:ext cx="0" cy="16220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66" name="直接连接符 65"/>
          <p:cNvCxnSpPr/>
          <p:nvPr/>
        </p:nvCxnSpPr>
        <p:spPr>
          <a:xfrm>
            <a:off x="4832270" y="3305313"/>
            <a:ext cx="0" cy="16220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68" name="直接箭头连接符 67"/>
          <p:cNvCxnSpPr/>
          <p:nvPr/>
        </p:nvCxnSpPr>
        <p:spPr>
          <a:xfrm flipH="1">
            <a:off x="2831733" y="2119411"/>
            <a:ext cx="398296" cy="540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921256" y="1432428"/>
            <a:ext cx="2861054" cy="646331"/>
          </a:xfrm>
          <a:prstGeom prst="rect">
            <a:avLst/>
          </a:prstGeom>
          <a:noFill/>
        </p:spPr>
        <p:txBody>
          <a:bodyPr wrap="square">
            <a:spAutoFit/>
          </a:bodyPr>
          <a:lstStyle/>
          <a:p>
            <a:r>
              <a:rPr lang="en-US" altLang="zh-CN" dirty="0"/>
              <a:t>Select operator 4 and rewrite template</a:t>
            </a:r>
            <a:endParaRPr lang="zh-CN" altLang="en-US" dirty="0"/>
          </a:p>
        </p:txBody>
      </p:sp>
      <p:cxnSp>
        <p:nvCxnSpPr>
          <p:cNvPr id="72" name="直接箭头连接符 71"/>
          <p:cNvCxnSpPr/>
          <p:nvPr/>
        </p:nvCxnSpPr>
        <p:spPr>
          <a:xfrm flipH="1" flipV="1">
            <a:off x="3284412" y="4853344"/>
            <a:ext cx="270005" cy="67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498055" y="5531220"/>
            <a:ext cx="2459201" cy="369332"/>
          </a:xfrm>
          <a:prstGeom prst="rect">
            <a:avLst/>
          </a:prstGeom>
          <a:noFill/>
        </p:spPr>
        <p:txBody>
          <a:bodyPr wrap="square">
            <a:spAutoFit/>
          </a:bodyPr>
          <a:lstStyle/>
          <a:p>
            <a:r>
              <a:rPr lang="en-US" altLang="zh-CN" dirty="0"/>
              <a:t>Select operator 1</a:t>
            </a:r>
            <a:endParaRPr lang="zh-CN" altLang="en-US" dirty="0"/>
          </a:p>
        </p:txBody>
      </p:sp>
      <mc:AlternateContent xmlns:mc="http://schemas.openxmlformats.org/markup-compatibility/2006" xmlns:a14="http://schemas.microsoft.com/office/drawing/2010/main">
        <mc:Choice Requires="a14">
          <p:sp>
            <p:nvSpPr>
              <p:cNvPr id="18" name="文本框 17"/>
              <p:cNvSpPr txBox="1"/>
              <p:nvPr/>
            </p:nvSpPr>
            <p:spPr>
              <a:xfrm>
                <a:off x="3684203" y="2346284"/>
                <a:ext cx="2906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684203" y="2346284"/>
                <a:ext cx="290657" cy="276999"/>
              </a:xfrm>
              <a:prstGeom prst="rect">
                <a:avLst/>
              </a:prstGeom>
              <a:blipFill rotWithShape="1">
                <a:blip r:embed="rId6"/>
                <a:stretch>
                  <a:fillRect l="-195" t="-214" r="-7074"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39503" y="3193290"/>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39503" y="3193290"/>
                <a:ext cx="539795" cy="370294"/>
              </a:xfrm>
              <a:prstGeom prst="rect">
                <a:avLst/>
              </a:prstGeom>
              <a:blipFill rotWithShape="1">
                <a:blip r:embed="rId7"/>
                <a:stretch>
                  <a:fillRect l="-11" t="-138" r="19" b="1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63553" y="3811970"/>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63553" y="3811970"/>
                <a:ext cx="539795" cy="370294"/>
              </a:xfrm>
              <a:prstGeom prst="rect">
                <a:avLst/>
              </a:prstGeom>
              <a:blipFill rotWithShape="1">
                <a:blip r:embed="rId8"/>
                <a:stretch>
                  <a:fillRect l="-114" t="-18" r="4"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673220" y="4478491"/>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673220" y="4478491"/>
                <a:ext cx="539795" cy="370294"/>
              </a:xfrm>
              <a:prstGeom prst="rect">
                <a:avLst/>
              </a:prstGeom>
              <a:blipFill rotWithShape="1">
                <a:blip r:embed="rId9"/>
                <a:stretch>
                  <a:fillRect l="-22" t="-127" r="31" b="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062606" y="2950370"/>
                <a:ext cx="292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062606" y="2950370"/>
                <a:ext cx="292388" cy="276999"/>
              </a:xfrm>
              <a:prstGeom prst="rect">
                <a:avLst/>
              </a:prstGeom>
              <a:blipFill rotWithShape="1">
                <a:blip r:embed="rId10"/>
                <a:stretch>
                  <a:fillRect l="-175" t="-58" r="-6676"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217942" y="3624274"/>
                <a:ext cx="29238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217942" y="3624274"/>
                <a:ext cx="292388" cy="276999"/>
              </a:xfrm>
              <a:prstGeom prst="rect">
                <a:avLst/>
              </a:prstGeom>
              <a:blipFill rotWithShape="1">
                <a:blip r:embed="rId11"/>
                <a:stretch>
                  <a:fillRect l="-136" t="-119" r="17" b="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4292310" y="4293735"/>
                <a:ext cx="2870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4292310" y="4293735"/>
                <a:ext cx="287065" cy="276999"/>
              </a:xfrm>
              <a:prstGeom prst="rect">
                <a:avLst/>
              </a:prstGeom>
              <a:blipFill rotWithShape="1">
                <a:blip r:embed="rId12"/>
                <a:stretch>
                  <a:fillRect l="-120" t="-181" r="-7827" b="1"/>
                </a:stretch>
              </a:blipFill>
            </p:spPr>
            <p:txBody>
              <a:bodyPr/>
              <a:lstStyle/>
              <a:p>
                <a:r>
                  <a:rPr lang="zh-CN" altLang="en-US">
                    <a:noFill/>
                  </a:rPr>
                  <a:t> </a:t>
                </a:r>
              </a:p>
            </p:txBody>
          </p:sp>
        </mc:Fallback>
      </mc:AlternateContent>
      <p:sp>
        <p:nvSpPr>
          <p:cNvPr id="7" name="文本框 6"/>
          <p:cNvSpPr txBox="1"/>
          <p:nvPr/>
        </p:nvSpPr>
        <p:spPr>
          <a:xfrm>
            <a:off x="547846" y="684859"/>
            <a:ext cx="3617754" cy="400110"/>
          </a:xfrm>
          <a:prstGeom prst="rect">
            <a:avLst/>
          </a:prstGeom>
          <a:noFill/>
        </p:spPr>
        <p:txBody>
          <a:bodyPr wrap="square" rtlCol="0">
            <a:spAutoFit/>
          </a:bodyPr>
          <a:lstStyle/>
          <a:p>
            <a:pPr marL="342900" indent="-342900">
              <a:spcAft>
                <a:spcPts val="1200"/>
              </a:spcAft>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Scroll to clear window data</a:t>
            </a:r>
            <a:endParaRPr lang="en-US" altLang="zh-CN" dirty="0">
              <a:solidFill>
                <a:srgbClr val="000000"/>
              </a:solidFill>
              <a:latin typeface="Times New Roman" panose="02020603050405020304" pitchFamily="18" charset="0"/>
              <a:cs typeface="Times New Roman" panose="02020603050405020304" pitchFamily="18" charset="0"/>
            </a:endParaRPr>
          </a:p>
        </p:txBody>
      </p:sp>
      <p:sp>
        <p:nvSpPr>
          <p:cNvPr id="8" name="箭头: 右 7"/>
          <p:cNvSpPr/>
          <p:nvPr/>
        </p:nvSpPr>
        <p:spPr>
          <a:xfrm>
            <a:off x="5981209" y="3451735"/>
            <a:ext cx="597468" cy="720470"/>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nvCxnSpPr>
        <p:spPr>
          <a:xfrm flipV="1">
            <a:off x="8114136" y="2245655"/>
            <a:ext cx="12131" cy="279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114136" y="5039811"/>
            <a:ext cx="3286522" cy="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116869"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521688"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20374"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328260"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9739979"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138665"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0536584"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944470" y="4915951"/>
            <a:ext cx="0" cy="12386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11084202" y="5089088"/>
                <a:ext cx="5397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0000"/>
                          </a:solidFill>
                          <a:latin typeface="Cambria Math" panose="02040503050406030204" pitchFamily="18" charset="0"/>
                        </a:rPr>
                        <m:t>𝑇</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11084202" y="5089088"/>
                <a:ext cx="539795" cy="369332"/>
              </a:xfrm>
              <a:prstGeom prst="rect">
                <a:avLst/>
              </a:prstGeom>
              <a:blipFill rotWithShape="1">
                <a:blip r:embed="rId3"/>
                <a:stretch>
                  <a:fillRect l="-51" t="-54" r="60"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627914" y="1985305"/>
                <a:ext cx="539795" cy="3702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7627914" y="1985305"/>
                <a:ext cx="539795" cy="370294"/>
              </a:xfrm>
              <a:prstGeom prst="rect">
                <a:avLst/>
              </a:prstGeom>
              <a:blipFill rotWithShape="1">
                <a:blip r:embed="rId4"/>
                <a:stretch>
                  <a:fillRect l="-54" t="-80" r="63" b="1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7574341" y="2499526"/>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7574341" y="2499526"/>
                <a:ext cx="539795" cy="370294"/>
              </a:xfrm>
              <a:prstGeom prst="rect">
                <a:avLst/>
              </a:prstGeom>
              <a:blipFill rotWithShape="1">
                <a:blip r:embed="rId5"/>
                <a:stretch>
                  <a:fillRect l="-11" t="-45" r="20" b="69"/>
                </a:stretch>
              </a:blipFill>
            </p:spPr>
            <p:txBody>
              <a:bodyPr/>
              <a:lstStyle/>
              <a:p>
                <a:r>
                  <a:rPr lang="zh-CN" altLang="en-US">
                    <a:noFill/>
                  </a:rPr>
                  <a:t> </a:t>
                </a:r>
              </a:p>
            </p:txBody>
          </p:sp>
        </mc:Fallback>
      </mc:AlternateContent>
      <p:sp>
        <p:nvSpPr>
          <p:cNvPr id="73" name="矩形 72"/>
          <p:cNvSpPr/>
          <p:nvPr/>
        </p:nvSpPr>
        <p:spPr>
          <a:xfrm>
            <a:off x="8935660" y="2599986"/>
            <a:ext cx="2008760"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4" name="矩形 73"/>
          <p:cNvSpPr/>
          <p:nvPr/>
        </p:nvSpPr>
        <p:spPr>
          <a:xfrm>
            <a:off x="9740215" y="3205797"/>
            <a:ext cx="1204207"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6" name="矩形 75"/>
          <p:cNvSpPr/>
          <p:nvPr/>
        </p:nvSpPr>
        <p:spPr>
          <a:xfrm>
            <a:off x="8114405" y="3853332"/>
            <a:ext cx="2830016" cy="21182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7" name="矩形 76"/>
          <p:cNvSpPr/>
          <p:nvPr/>
        </p:nvSpPr>
        <p:spPr>
          <a:xfrm>
            <a:off x="10147827" y="4531358"/>
            <a:ext cx="810569" cy="211829"/>
          </a:xfrm>
          <a:prstGeom prst="rect">
            <a:avLst/>
          </a:prstGeom>
          <a:ln w="127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cxnSp>
        <p:nvCxnSpPr>
          <p:cNvPr id="82" name="直接连接符 81"/>
          <p:cNvCxnSpPr/>
          <p:nvPr/>
        </p:nvCxnSpPr>
        <p:spPr>
          <a:xfrm>
            <a:off x="8935707" y="2640111"/>
            <a:ext cx="0" cy="135674"/>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85" name="直接连接符 84"/>
          <p:cNvCxnSpPr/>
          <p:nvPr/>
        </p:nvCxnSpPr>
        <p:spPr>
          <a:xfrm>
            <a:off x="10147865" y="4581941"/>
            <a:ext cx="0" cy="12700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7" name="直接连接符 86"/>
          <p:cNvCxnSpPr/>
          <p:nvPr/>
        </p:nvCxnSpPr>
        <p:spPr>
          <a:xfrm>
            <a:off x="8116869" y="3887886"/>
            <a:ext cx="0" cy="1282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88" name="直接连接符 87"/>
          <p:cNvCxnSpPr/>
          <p:nvPr/>
        </p:nvCxnSpPr>
        <p:spPr>
          <a:xfrm>
            <a:off x="10536584" y="3887886"/>
            <a:ext cx="0" cy="12827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91" name="直接连接符 90"/>
          <p:cNvCxnSpPr/>
          <p:nvPr/>
        </p:nvCxnSpPr>
        <p:spPr>
          <a:xfrm>
            <a:off x="9730779" y="3229702"/>
            <a:ext cx="0" cy="16220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93" name="直接连接符 92"/>
          <p:cNvCxnSpPr/>
          <p:nvPr/>
        </p:nvCxnSpPr>
        <p:spPr>
          <a:xfrm>
            <a:off x="10925420" y="3235463"/>
            <a:ext cx="0" cy="162203"/>
          </a:xfrm>
          <a:prstGeom prst="line">
            <a:avLst/>
          </a:prstGeom>
          <a:ln w="1905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8" name="文本框 97"/>
              <p:cNvSpPr txBox="1"/>
              <p:nvPr/>
            </p:nvSpPr>
            <p:spPr>
              <a:xfrm>
                <a:off x="9288449" y="2200706"/>
                <a:ext cx="1550393"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4</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m:t>
                      </m:r>
                    </m:oMath>
                  </m:oMathPara>
                </a14:m>
                <a:endParaRPr lang="zh-CN" altLang="en-US" dirty="0"/>
              </a:p>
            </p:txBody>
          </p:sp>
        </mc:Choice>
        <mc:Fallback xmlns="">
          <p:sp>
            <p:nvSpPr>
              <p:cNvPr id="98" name="文本框 97"/>
              <p:cNvSpPr txBox="1">
                <a:spLocks noRot="1" noChangeAspect="1" noMove="1" noResize="1" noEditPoints="1" noAdjustHandles="1" noChangeArrowheads="1" noChangeShapeType="1" noTextEdit="1"/>
              </p:cNvSpPr>
              <p:nvPr/>
            </p:nvSpPr>
            <p:spPr>
              <a:xfrm>
                <a:off x="9288449" y="2200706"/>
                <a:ext cx="1550393" cy="381836"/>
              </a:xfrm>
              <a:prstGeom prst="rect">
                <a:avLst/>
              </a:prstGeom>
              <a:blipFill rotWithShape="1">
                <a:blip r:embed="rId13"/>
                <a:stretch>
                  <a:fillRect l="-20" t="-113" r="2" b="1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7552755" y="3123440"/>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99" name="文本框 98"/>
              <p:cNvSpPr txBox="1">
                <a:spLocks noRot="1" noChangeAspect="1" noMove="1" noResize="1" noEditPoints="1" noAdjustHandles="1" noChangeArrowheads="1" noChangeShapeType="1" noTextEdit="1"/>
              </p:cNvSpPr>
              <p:nvPr/>
            </p:nvSpPr>
            <p:spPr>
              <a:xfrm>
                <a:off x="7552755" y="3123440"/>
                <a:ext cx="539795" cy="370294"/>
              </a:xfrm>
              <a:prstGeom prst="rect">
                <a:avLst/>
              </a:prstGeom>
              <a:blipFill rotWithShape="1">
                <a:blip r:embed="rId7"/>
                <a:stretch>
                  <a:fillRect l="-12" t="-138" r="20" b="1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7576805" y="3742120"/>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7576805" y="3742120"/>
                <a:ext cx="539795" cy="370294"/>
              </a:xfrm>
              <a:prstGeom prst="rect">
                <a:avLst/>
              </a:prstGeom>
              <a:blipFill rotWithShape="1">
                <a:blip r:embed="rId8"/>
                <a:stretch>
                  <a:fillRect l="-115" t="-18" r="6"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7586472" y="4408641"/>
                <a:ext cx="539795" cy="37029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7586472" y="4408641"/>
                <a:ext cx="539795" cy="370294"/>
              </a:xfrm>
              <a:prstGeom prst="rect">
                <a:avLst/>
              </a:prstGeom>
              <a:blipFill rotWithShape="1">
                <a:blip r:embed="rId9"/>
                <a:stretch>
                  <a:fillRect l="-24" t="-127" r="32" b="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9839542" y="2810531"/>
                <a:ext cx="1552485" cy="39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=2</m:t>
                      </m:r>
                    </m:oMath>
                  </m:oMathPara>
                </a14:m>
                <a:endParaRPr lang="zh-CN" altLang="en-US"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9839542" y="2810531"/>
                <a:ext cx="1552485" cy="397929"/>
              </a:xfrm>
              <a:prstGeom prst="rect">
                <a:avLst/>
              </a:prstGeom>
              <a:blipFill rotWithShape="1">
                <a:blip r:embed="rId14"/>
                <a:stretch>
                  <a:fillRect l="-14" t="-5" r="8"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9502684" y="3459117"/>
                <a:ext cx="1552485" cy="383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=2</m:t>
                      </m:r>
                    </m:oMath>
                  </m:oMathPara>
                </a14:m>
                <a:endParaRPr lang="zh-CN" altLang="en-US"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9502684" y="3459117"/>
                <a:ext cx="1552485" cy="383759"/>
              </a:xfrm>
              <a:prstGeom prst="rect">
                <a:avLst/>
              </a:prstGeom>
              <a:blipFill rotWithShape="1">
                <a:blip r:embed="rId15"/>
                <a:stretch>
                  <a:fillRect l="-35" t="-71" r="29" b="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10193190" y="4136097"/>
                <a:ext cx="1546059" cy="3826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m:t>
                      </m:r>
                    </m:oMath>
                  </m:oMathPara>
                </a14:m>
                <a:endParaRPr lang="zh-CN" altLang="en-US"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10193190" y="4136097"/>
                <a:ext cx="1546059" cy="382669"/>
              </a:xfrm>
              <a:prstGeom prst="rect">
                <a:avLst/>
              </a:prstGeom>
              <a:blipFill rotWithShape="1">
                <a:blip r:embed="rId16"/>
                <a:stretch>
                  <a:fillRect l="-11" t="-89" b="28"/>
                </a:stretch>
              </a:blipFill>
            </p:spPr>
            <p:txBody>
              <a:bodyPr/>
              <a:lstStyle/>
              <a:p>
                <a:r>
                  <a:rPr lang="zh-CN" altLang="en-US">
                    <a:noFill/>
                  </a:rPr>
                  <a:t> </a:t>
                </a:r>
              </a:p>
            </p:txBody>
          </p:sp>
        </mc:Fallback>
      </mc:AlternateContent>
      <p:sp>
        <p:nvSpPr>
          <p:cNvPr id="107" name="文本框 106"/>
          <p:cNvSpPr txBox="1"/>
          <p:nvPr/>
        </p:nvSpPr>
        <p:spPr>
          <a:xfrm>
            <a:off x="5076388" y="2635103"/>
            <a:ext cx="2648946" cy="646331"/>
          </a:xfrm>
          <a:prstGeom prst="rect">
            <a:avLst/>
          </a:prstGeom>
          <a:noFill/>
        </p:spPr>
        <p:txBody>
          <a:bodyPr wrap="square">
            <a:spAutoFit/>
          </a:bodyPr>
          <a:lstStyle/>
          <a:p>
            <a:r>
              <a:rPr lang="zh-CN" altLang="en-US" dirty="0"/>
              <a:t>The distribution change points are clear</a:t>
            </a:r>
          </a:p>
        </p:txBody>
      </p:sp>
      <mc:AlternateContent xmlns:mc="http://schemas.openxmlformats.org/markup-compatibility/2006" xmlns:a14="http://schemas.microsoft.com/office/drawing/2010/main">
        <mc:Choice Requires="a14">
          <p:sp>
            <p:nvSpPr>
              <p:cNvPr id="110" name="文本框 109"/>
              <p:cNvSpPr txBox="1"/>
              <p:nvPr/>
            </p:nvSpPr>
            <p:spPr>
              <a:xfrm>
                <a:off x="7255473" y="5509939"/>
                <a:ext cx="1762474"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1800" i="1" smtClean="0">
                              <a:solidFill>
                                <a:srgbClr val="000000"/>
                              </a:solidFill>
                              <a:latin typeface="Cambria Math" panose="02040503050406030204" pitchFamily="18" charset="0"/>
                              <a:ea typeface="Cambria Math" panose="02040503050406030204" pitchFamily="18" charset="0"/>
                            </a:rPr>
                          </m:ctrlPr>
                        </m:radPr>
                        <m:deg/>
                        <m:e>
                          <m:f>
                            <m:fPr>
                              <m:ctrlPr>
                                <a:rPr lang="en-US" altLang="zh-CN" sz="1800" i="1">
                                  <a:solidFill>
                                    <a:srgbClr val="000000"/>
                                  </a:solidFill>
                                  <a:latin typeface="Cambria Math" panose="02040503050406030204" pitchFamily="18" charset="0"/>
                                  <a:ea typeface="Cambria Math" panose="02040503050406030204" pitchFamily="18" charset="0"/>
                                </a:rPr>
                              </m:ctrlPr>
                            </m:fPr>
                            <m:num>
                              <m:r>
                                <a:rPr lang="en-US" altLang="zh-CN" sz="1800" i="1">
                                  <a:solidFill>
                                    <a:srgbClr val="000000"/>
                                  </a:solidFill>
                                  <a:latin typeface="Cambria Math" panose="02040503050406030204" pitchFamily="18" charset="0"/>
                                  <a:ea typeface="Cambria Math" panose="02040503050406030204" pitchFamily="18" charset="0"/>
                                </a:rPr>
                                <m:t>2</m:t>
                              </m:r>
                              <m:func>
                                <m:funcPr>
                                  <m:ctrlPr>
                                    <a:rPr lang="en-US" altLang="zh-CN" sz="1800" i="1" smtClean="0">
                                      <a:solidFill>
                                        <a:schemeClr val="tx1"/>
                                      </a:solidFill>
                                      <a:latin typeface="Cambria Math" panose="02040503050406030204" pitchFamily="18" charset="0"/>
                                      <a:ea typeface="Cambria Math" panose="02040503050406030204" pitchFamily="18" charset="0"/>
                                    </a:rPr>
                                  </m:ctrlPr>
                                </m:funcPr>
                                <m:fName>
                                  <m:r>
                                    <m:rPr>
                                      <m:sty m:val="p"/>
                                    </m:rPr>
                                    <a:rPr lang="en-US" altLang="zh-CN" sz="1800">
                                      <a:solidFill>
                                        <a:schemeClr val="tx1"/>
                                      </a:solidFill>
                                      <a:latin typeface="Cambria Math" panose="02040503050406030204" pitchFamily="18" charset="0"/>
                                      <a:ea typeface="Cambria Math" panose="02040503050406030204" pitchFamily="18" charset="0"/>
                                    </a:rPr>
                                    <m:t>ln</m:t>
                                  </m:r>
                                </m:fName>
                                <m:e>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𝑇</m:t>
                                      </m:r>
                                    </m:e>
                                    <m:sup>
                                      <m:r>
                                        <a:rPr lang="en-US" altLang="zh-CN" sz="1800" i="1">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𝑊</m:t>
                                      </m:r>
                                      <m:r>
                                        <a:rPr lang="en-US" altLang="zh-CN" sz="1800" i="1">
                                          <a:solidFill>
                                            <a:schemeClr val="tx1"/>
                                          </a:solidFill>
                                          <a:latin typeface="Cambria Math" panose="02040503050406030204" pitchFamily="18" charset="0"/>
                                        </a:rPr>
                                        <m:t>)</m:t>
                                      </m:r>
                                    </m:sup>
                                  </m:sSup>
                                </m:e>
                              </m:func>
                            </m:num>
                            <m:den>
                              <m:sSubSup>
                                <m:sSubSupPr>
                                  <m:ctrlPr>
                                    <a:rPr lang="en-US" altLang="zh-CN" sz="1800" i="1">
                                      <a:solidFill>
                                        <a:srgbClr val="000000"/>
                                      </a:solidFill>
                                      <a:latin typeface="Cambria Math" panose="02040503050406030204" pitchFamily="18" charset="0"/>
                                      <a:ea typeface="Cambria Math" panose="02040503050406030204" pitchFamily="18" charset="0"/>
                                    </a:rPr>
                                  </m:ctrlPr>
                                </m:sSubSupPr>
                                <m:e>
                                  <m:r>
                                    <a:rPr lang="en-US" altLang="zh-CN" sz="1800" i="1">
                                      <a:solidFill>
                                        <a:srgbClr val="000000"/>
                                      </a:solidFill>
                                      <a:latin typeface="Cambria Math" panose="02040503050406030204" pitchFamily="18" charset="0"/>
                                      <a:ea typeface="Cambria Math" panose="02040503050406030204" pitchFamily="18" charset="0"/>
                                    </a:rPr>
                                    <m:t>𝑛</m:t>
                                  </m:r>
                                </m:e>
                                <m:sub>
                                  <m:r>
                                    <a:rPr lang="en-US" altLang="zh-CN" sz="1800" i="1">
                                      <a:solidFill>
                                        <a:srgbClr val="000000"/>
                                      </a:solidFill>
                                      <a:latin typeface="Cambria Math" panose="02040503050406030204" pitchFamily="18" charset="0"/>
                                      <a:ea typeface="Cambria Math" panose="02040503050406030204" pitchFamily="18" charset="0"/>
                                    </a:rPr>
                                    <m:t>𝑖</m:t>
                                  </m:r>
                                </m:sub>
                                <m:sup>
                                  <m:r>
                                    <a:rPr lang="en-US" altLang="zh-CN" sz="1800" i="1">
                                      <a:solidFill>
                                        <a:srgbClr val="000000"/>
                                      </a:solidFill>
                                      <a:latin typeface="Cambria Math" panose="02040503050406030204" pitchFamily="18" charset="0"/>
                                      <a:ea typeface="Cambria Math" panose="02040503050406030204" pitchFamily="18" charset="0"/>
                                    </a:rPr>
                                    <m:t>(</m:t>
                                  </m:r>
                                  <m:r>
                                    <a:rPr lang="en-US" altLang="zh-CN" sz="1800" i="1">
                                      <a:solidFill>
                                        <a:srgbClr val="000000"/>
                                      </a:solidFill>
                                      <a:latin typeface="Cambria Math" panose="02040503050406030204" pitchFamily="18" charset="0"/>
                                      <a:ea typeface="Cambria Math" panose="02040503050406030204" pitchFamily="18" charset="0"/>
                                    </a:rPr>
                                    <m:t>𝑊</m:t>
                                  </m:r>
                                  <m:r>
                                    <a:rPr lang="en-US" altLang="zh-CN" sz="1800" i="1">
                                      <a:solidFill>
                                        <a:srgbClr val="000000"/>
                                      </a:solidFill>
                                      <a:latin typeface="Cambria Math" panose="02040503050406030204" pitchFamily="18" charset="0"/>
                                      <a:ea typeface="Cambria Math" panose="02040503050406030204" pitchFamily="18" charset="0"/>
                                    </a:rPr>
                                    <m:t>)</m:t>
                                  </m:r>
                                </m:sup>
                              </m:sSubSup>
                            </m:den>
                          </m:f>
                        </m:e>
                      </m:rad>
                    </m:oMath>
                  </m:oMathPara>
                </a14:m>
                <a:endParaRPr lang="zh-CN" altLang="en-US"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7255473" y="5509939"/>
                <a:ext cx="1762474" cy="910699"/>
              </a:xfrm>
              <a:prstGeom prst="rect">
                <a:avLst/>
              </a:prstGeom>
              <a:blipFill rotWithShape="1">
                <a:blip r:embed="rId17"/>
                <a:stretch>
                  <a:fillRect l="-34" t="-5" r="18" b="17"/>
                </a:stretch>
              </a:blipFill>
            </p:spPr>
            <p:txBody>
              <a:bodyPr/>
              <a:lstStyle/>
              <a:p>
                <a:r>
                  <a:rPr lang="zh-CN" altLang="en-US">
                    <a:noFill/>
                  </a:rPr>
                  <a:t> </a:t>
                </a:r>
              </a:p>
            </p:txBody>
          </p:sp>
        </mc:Fallback>
      </mc:AlternateContent>
      <p:sp>
        <p:nvSpPr>
          <p:cNvPr id="111" name="椭圆 110"/>
          <p:cNvSpPr/>
          <p:nvPr/>
        </p:nvSpPr>
        <p:spPr>
          <a:xfrm>
            <a:off x="7866812" y="5965288"/>
            <a:ext cx="623877" cy="3756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2" name="文本框 111"/>
              <p:cNvSpPr txBox="1"/>
              <p:nvPr/>
            </p:nvSpPr>
            <p:spPr>
              <a:xfrm>
                <a:off x="7598604" y="1169831"/>
                <a:ext cx="4604934" cy="553998"/>
              </a:xfrm>
              <a:prstGeom prst="rect">
                <a:avLst/>
              </a:prstGeom>
              <a:noFill/>
            </p:spPr>
            <p:txBody>
              <a:bodyPr wrap="square" lIns="0" tIns="0" rIns="0" bIns="0" rtlCol="0">
                <a:spAutoFit/>
              </a:bodyPr>
              <a:lstStyle/>
              <a:p>
                <a:r>
                  <a:rPr lang="en-US" altLang="zh-CN" b="0" i="1" dirty="0">
                    <a:latin typeface="Cambria Math" panose="02040503050406030204" pitchFamily="18" charset="0"/>
                  </a:rPr>
                  <a:t>Determine the minimum length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i="1">
                            <a:latin typeface="Cambria Math" panose="02040503050406030204" pitchFamily="18" charset="0"/>
                          </a:rPr>
                          <m:t>𝑚𝑖𝑛</m:t>
                        </m:r>
                      </m:sub>
                    </m:sSub>
                  </m:oMath>
                </a14:m>
                <a:r>
                  <a:rPr lang="en-US" altLang="zh-CN" b="0" i="1" dirty="0">
                    <a:latin typeface="Cambria Math" panose="02040503050406030204" pitchFamily="18" charset="0"/>
                  </a:rPr>
                  <a:t> to ensure the reliability of the confidence radius</a:t>
                </a:r>
              </a:p>
            </p:txBody>
          </p:sp>
        </mc:Choice>
        <mc:Fallback xmlns="">
          <p:sp>
            <p:nvSpPr>
              <p:cNvPr id="112" name="文本框 111"/>
              <p:cNvSpPr txBox="1">
                <a:spLocks noRot="1" noChangeAspect="1" noMove="1" noResize="1" noEditPoints="1" noAdjustHandles="1" noChangeArrowheads="1" noChangeShapeType="1" noTextEdit="1"/>
              </p:cNvSpPr>
              <p:nvPr/>
            </p:nvSpPr>
            <p:spPr>
              <a:xfrm>
                <a:off x="7598604" y="1169831"/>
                <a:ext cx="4604934" cy="553998"/>
              </a:xfrm>
              <a:prstGeom prst="rect">
                <a:avLst/>
              </a:prstGeom>
              <a:blipFill rotWithShape="1">
                <a:blip r:embed="rId18"/>
                <a:stretch>
                  <a:fillRect l="-4" t="-29" r="2" b="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9266979" y="5489010"/>
                <a:ext cx="2472270" cy="923330"/>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4 </m:t>
                    </m:r>
                    <m:r>
                      <m:rPr>
                        <m:sty m:val="p"/>
                      </m:rPr>
                      <a:rPr lang="en-US" altLang="zh-CN" i="1">
                        <a:latin typeface="Cambria Math" panose="02040503050406030204" pitchFamily="18" charset="0"/>
                      </a:rPr>
                      <m:t>arms</m:t>
                    </m:r>
                  </m:oMath>
                </a14:m>
                <a:r>
                  <a:rPr lang="en-US" altLang="zh-CN" b="0" dirty="0"/>
                  <a:t>:</a:t>
                </a:r>
              </a:p>
              <a:p>
                <a:r>
                  <a:rPr lang="en-US" altLang="zh-CN" dirty="0"/>
                  <a:t>Gap 0.1: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≥50</m:t>
                    </m:r>
                  </m:oMath>
                </a14:m>
                <a:endParaRPr lang="en-US" altLang="zh-CN" b="0" dirty="0"/>
              </a:p>
              <a:p>
                <a:r>
                  <a:rPr lang="en-US" altLang="zh-CN" dirty="0"/>
                  <a:t>Gap 0.05: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𝑚𝑖𝑛</m:t>
                        </m:r>
                      </m:sub>
                    </m:sSub>
                    <m:r>
                      <a:rPr lang="en-US" altLang="zh-CN" i="1">
                        <a:latin typeface="Cambria Math" panose="02040503050406030204" pitchFamily="18" charset="0"/>
                      </a:rPr>
                      <m:t>≥</m:t>
                    </m:r>
                    <m:r>
                      <a:rPr lang="en-US" altLang="zh-CN" b="0" i="1" smtClean="0">
                        <a:latin typeface="Cambria Math" panose="02040503050406030204" pitchFamily="18" charset="0"/>
                      </a:rPr>
                      <m:t>200</m:t>
                    </m:r>
                  </m:oMath>
                </a14:m>
                <a:endParaRPr lang="zh-CN" altLang="en-US" dirty="0"/>
              </a:p>
            </p:txBody>
          </p:sp>
        </mc:Choice>
        <mc:Fallback xmlns="">
          <p:sp>
            <p:nvSpPr>
              <p:cNvPr id="114" name="文本框 113"/>
              <p:cNvSpPr txBox="1">
                <a:spLocks noRot="1" noChangeAspect="1" noMove="1" noResize="1" noEditPoints="1" noAdjustHandles="1" noChangeArrowheads="1" noChangeShapeType="1" noTextEdit="1"/>
              </p:cNvSpPr>
              <p:nvPr/>
            </p:nvSpPr>
            <p:spPr>
              <a:xfrm>
                <a:off x="9266979" y="5489010"/>
                <a:ext cx="2472270" cy="923330"/>
              </a:xfrm>
              <a:prstGeom prst="rect">
                <a:avLst/>
              </a:prstGeom>
              <a:blipFill rotWithShape="1">
                <a:blip r:embed="rId19"/>
                <a:stretch>
                  <a:fillRect l="-17" t="-8" b="12"/>
                </a:stretch>
              </a:blipFill>
            </p:spPr>
            <p:txBody>
              <a:bodyPr/>
              <a:lstStyle/>
              <a:p>
                <a:r>
                  <a:rPr lang="zh-CN" altLang="en-US">
                    <a:noFill/>
                  </a:rPr>
                  <a:t> </a:t>
                </a:r>
              </a:p>
            </p:txBody>
          </p:sp>
        </mc:Fallback>
      </mc:AlternateContent>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14998" y="17144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dirty="0">
                <a:latin typeface="Arial Black" panose="020B0A04020102020204"/>
                <a:ea typeface="微软雅黑" panose="020B0503020204020204" charset="-122"/>
              </a:rPr>
              <a:t>UCB based on template window</a:t>
            </a:r>
          </a:p>
        </p:txBody>
      </p:sp>
      <p:sp>
        <p:nvSpPr>
          <p:cNvPr id="7" name="文本框 6"/>
          <p:cNvSpPr txBox="1"/>
          <p:nvPr/>
        </p:nvSpPr>
        <p:spPr>
          <a:xfrm>
            <a:off x="547846" y="684859"/>
            <a:ext cx="4504214" cy="400110"/>
          </a:xfrm>
          <a:prstGeom prst="rect">
            <a:avLst/>
          </a:prstGeom>
          <a:noFill/>
        </p:spPr>
        <p:txBody>
          <a:bodyPr wrap="square" rtlCol="0">
            <a:spAutoFit/>
          </a:bodyPr>
          <a:lstStyle/>
          <a:p>
            <a:pPr marL="342900" indent="-342900">
              <a:spcAft>
                <a:spcPts val="1200"/>
              </a:spcAft>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Ideas</a:t>
            </a:r>
          </a:p>
        </p:txBody>
      </p:sp>
      <p:sp>
        <p:nvSpPr>
          <p:cNvPr id="2" name="矩形 1"/>
          <p:cNvSpPr/>
          <p:nvPr>
            <p:custDataLst>
              <p:tags r:id="rId2"/>
            </p:custDataLst>
          </p:nvPr>
        </p:nvSpPr>
        <p:spPr>
          <a:xfrm>
            <a:off x="2620859" y="1900794"/>
            <a:ext cx="1620632" cy="211829"/>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4" name="矩形 3"/>
          <p:cNvSpPr/>
          <p:nvPr>
            <p:custDataLst>
              <p:tags r:id="rId3"/>
            </p:custDataLst>
          </p:nvPr>
        </p:nvSpPr>
        <p:spPr>
          <a:xfrm>
            <a:off x="4241491" y="1901532"/>
            <a:ext cx="810569" cy="211829"/>
          </a:xfrm>
          <a:prstGeom prst="rect">
            <a:avLst/>
          </a:prstGeom>
          <a:ln w="127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9" name="矩形 8"/>
          <p:cNvSpPr/>
          <p:nvPr>
            <p:custDataLst>
              <p:tags r:id="rId4"/>
            </p:custDataLst>
          </p:nvPr>
        </p:nvSpPr>
        <p:spPr>
          <a:xfrm>
            <a:off x="1407588" y="1900794"/>
            <a:ext cx="1213019" cy="211829"/>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8" name="直接连接符 27"/>
          <p:cNvCxnSpPr/>
          <p:nvPr>
            <p:custDataLst>
              <p:tags r:id="rId5"/>
            </p:custDataLst>
          </p:nvPr>
        </p:nvCxnSpPr>
        <p:spPr>
          <a:xfrm>
            <a:off x="2626852" y="1952115"/>
            <a:ext cx="0" cy="12700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custDataLst>
              <p:tags r:id="rId6"/>
            </p:custDataLst>
          </p:nvPr>
        </p:nvCxnSpPr>
        <p:spPr>
          <a:xfrm>
            <a:off x="4241529" y="1952115"/>
            <a:ext cx="0" cy="127000"/>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7" name="直接连接符 66"/>
          <p:cNvCxnSpPr/>
          <p:nvPr>
            <p:custDataLst>
              <p:tags r:id="rId7"/>
            </p:custDataLst>
          </p:nvPr>
        </p:nvCxnSpPr>
        <p:spPr>
          <a:xfrm>
            <a:off x="3421924" y="1952115"/>
            <a:ext cx="0" cy="12700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9" name="矩形 68"/>
          <p:cNvSpPr/>
          <p:nvPr>
            <p:custDataLst>
              <p:tags r:id="rId8"/>
            </p:custDataLst>
          </p:nvPr>
        </p:nvSpPr>
        <p:spPr>
          <a:xfrm>
            <a:off x="1407588" y="2520124"/>
            <a:ext cx="1213019" cy="211829"/>
          </a:xfrm>
          <a:prstGeom prst="rect">
            <a:avLst/>
          </a:prstGeom>
          <a:solidFill>
            <a:schemeClr val="accent6">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0" name="矩形 69"/>
          <p:cNvSpPr/>
          <p:nvPr>
            <p:custDataLst>
              <p:tags r:id="rId9"/>
            </p:custDataLst>
          </p:nvPr>
        </p:nvSpPr>
        <p:spPr>
          <a:xfrm>
            <a:off x="2620859" y="2520124"/>
            <a:ext cx="1620632" cy="211829"/>
          </a:xfrm>
          <a:prstGeom prst="rect">
            <a:avLst/>
          </a:prstGeom>
          <a:solidFill>
            <a:schemeClr val="accent6">
              <a:lumMod val="40000"/>
              <a:lumOff val="6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78" name="矩形 77"/>
          <p:cNvSpPr/>
          <p:nvPr>
            <p:custDataLst>
              <p:tags r:id="rId10"/>
            </p:custDataLst>
          </p:nvPr>
        </p:nvSpPr>
        <p:spPr>
          <a:xfrm>
            <a:off x="4241490" y="2519386"/>
            <a:ext cx="810569" cy="211829"/>
          </a:xfrm>
          <a:prstGeom prst="rect">
            <a:avLst/>
          </a:prstGeom>
          <a:solidFill>
            <a:schemeClr val="accent6">
              <a:lumMod val="60000"/>
              <a:lumOff val="40000"/>
            </a:schemeClr>
          </a:solidFill>
          <a:ln w="127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noFill/>
              <a:sym typeface="+mn-ea"/>
            </a:endParaRPr>
          </a:p>
        </p:txBody>
      </p:sp>
      <p:cxnSp>
        <p:nvCxnSpPr>
          <p:cNvPr id="81" name="直接箭头连接符 80"/>
          <p:cNvCxnSpPr>
            <a:stCxn id="9" idx="2"/>
            <a:endCxn id="69" idx="0"/>
          </p:cNvCxnSpPr>
          <p:nvPr>
            <p:custDataLst>
              <p:tags r:id="rId11"/>
            </p:custDataLst>
          </p:nvPr>
        </p:nvCxnSpPr>
        <p:spPr>
          <a:xfrm>
            <a:off x="2014098" y="2112623"/>
            <a:ext cx="0" cy="40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2" idx="2"/>
            <a:endCxn id="70" idx="0"/>
          </p:cNvCxnSpPr>
          <p:nvPr>
            <p:custDataLst>
              <p:tags r:id="rId12"/>
            </p:custDataLst>
          </p:nvPr>
        </p:nvCxnSpPr>
        <p:spPr>
          <a:xfrm>
            <a:off x="3431175" y="2112623"/>
            <a:ext cx="0" cy="40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4" idx="2"/>
            <a:endCxn id="78" idx="0"/>
          </p:cNvCxnSpPr>
          <p:nvPr>
            <p:custDataLst>
              <p:tags r:id="rId13"/>
            </p:custDataLst>
          </p:nvPr>
        </p:nvCxnSpPr>
        <p:spPr>
          <a:xfrm flipH="1">
            <a:off x="4646775" y="2113361"/>
            <a:ext cx="1" cy="406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custDataLst>
              <p:tags r:id="rId14"/>
            </p:custDataLst>
          </p:nvPr>
        </p:nvSpPr>
        <p:spPr>
          <a:xfrm>
            <a:off x="2449170" y="2106278"/>
            <a:ext cx="2003577" cy="369332"/>
          </a:xfrm>
          <a:prstGeom prst="rect">
            <a:avLst/>
          </a:prstGeom>
          <a:noFill/>
        </p:spPr>
        <p:txBody>
          <a:bodyPr wrap="square">
            <a:spAutoFit/>
          </a:bodyPr>
          <a:lstStyle/>
          <a:p>
            <a:r>
              <a:rPr lang="zh-CN" altLang="en-US" dirty="0"/>
              <a:t>Different weights</a:t>
            </a:r>
          </a:p>
        </p:txBody>
      </p:sp>
      <p:sp>
        <p:nvSpPr>
          <p:cNvPr id="108" name="文本框 107"/>
          <p:cNvSpPr txBox="1"/>
          <p:nvPr>
            <p:custDataLst>
              <p:tags r:id="rId15"/>
            </p:custDataLst>
          </p:nvPr>
        </p:nvSpPr>
        <p:spPr>
          <a:xfrm>
            <a:off x="698500" y="1306195"/>
            <a:ext cx="5396865" cy="368300"/>
          </a:xfrm>
          <a:prstGeom prst="rect">
            <a:avLst/>
          </a:prstGeom>
          <a:noFill/>
        </p:spPr>
        <p:txBody>
          <a:bodyPr wrap="square">
            <a:spAutoFit/>
          </a:bodyPr>
          <a:lstStyle/>
          <a:p>
            <a:pPr indent="0">
              <a:spcAft>
                <a:spcPts val="1200"/>
              </a:spcAft>
              <a:buFont typeface="+mj-lt"/>
              <a:buNone/>
            </a:pPr>
            <a:r>
              <a:rPr lang="en-US" altLang="zh-CN" sz="1800" b="1" dirty="0">
                <a:solidFill>
                  <a:srgbClr val="000000"/>
                </a:solidFill>
                <a:latin typeface="Times New Roman" panose="02020603050405020304" pitchFamily="18" charset="0"/>
                <a:cs typeface="Times New Roman" panose="02020603050405020304" pitchFamily="18" charset="0"/>
              </a:rPr>
              <a:t>1. Sliding window + discount strategy</a:t>
            </a:r>
          </a:p>
        </p:txBody>
      </p:sp>
      <p:sp>
        <p:nvSpPr>
          <p:cNvPr id="109" name="箭头: 右 108"/>
          <p:cNvSpPr/>
          <p:nvPr>
            <p:custDataLst>
              <p:tags r:id="rId16"/>
            </p:custDataLst>
          </p:nvPr>
        </p:nvSpPr>
        <p:spPr>
          <a:xfrm>
            <a:off x="5413742" y="2438917"/>
            <a:ext cx="516773" cy="4060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custDataLst>
              <p:tags r:id="rId17"/>
            </p:custDataLst>
          </p:nvPr>
        </p:nvSpPr>
        <p:spPr>
          <a:xfrm>
            <a:off x="5998653" y="2440634"/>
            <a:ext cx="2161097" cy="369332"/>
          </a:xfrm>
          <a:prstGeom prst="rect">
            <a:avLst/>
          </a:prstGeom>
          <a:noFill/>
        </p:spPr>
        <p:txBody>
          <a:bodyPr wrap="square">
            <a:spAutoFit/>
          </a:bodyPr>
          <a:lstStyle/>
          <a:p>
            <a:r>
              <a:rPr lang="en-US" altLang="zh-CN" sz="1800" b="1" dirty="0">
                <a:solidFill>
                  <a:srgbClr val="000000"/>
                </a:solidFill>
                <a:latin typeface="Times New Roman" panose="02020603050405020304" pitchFamily="18" charset="0"/>
                <a:cs typeface="Times New Roman" panose="02020603050405020304" pitchFamily="18" charset="0"/>
              </a:rPr>
              <a:t>UCB calculate</a:t>
            </a:r>
            <a:endParaRPr lang="zh-CN" altLang="en-US" dirty="0"/>
          </a:p>
        </p:txBody>
      </p:sp>
      <p:sp>
        <p:nvSpPr>
          <p:cNvPr id="129" name="文本框 128"/>
          <p:cNvSpPr txBox="1"/>
          <p:nvPr>
            <p:custDataLst>
              <p:tags r:id="rId18"/>
            </p:custDataLst>
          </p:nvPr>
        </p:nvSpPr>
        <p:spPr>
          <a:xfrm>
            <a:off x="698500" y="5801995"/>
            <a:ext cx="7315200" cy="368300"/>
          </a:xfrm>
          <a:prstGeom prst="rect">
            <a:avLst/>
          </a:prstGeom>
          <a:noFill/>
        </p:spPr>
        <p:txBody>
          <a:bodyPr wrap="square">
            <a:spAutoFit/>
          </a:bodyPr>
          <a:lstStyle/>
          <a:p>
            <a:pPr indent="0">
              <a:spcAft>
                <a:spcPts val="1200"/>
              </a:spcAft>
              <a:buFont typeface="+mj-lt"/>
              <a:buNone/>
            </a:pPr>
            <a:r>
              <a:rPr lang="en-US" altLang="zh-CN" b="1" dirty="0">
                <a:solidFill>
                  <a:srgbClr val="000000"/>
                </a:solidFill>
                <a:latin typeface="Times New Roman" panose="02020603050405020304" pitchFamily="18" charset="0"/>
                <a:cs typeface="Times New Roman" panose="02020603050405020304" pitchFamily="18" charset="0"/>
              </a:rPr>
              <a:t>3. Reduce evaluation costs and limit minimum window length</a:t>
            </a:r>
          </a:p>
        </p:txBody>
      </p:sp>
      <mc:AlternateContent xmlns:mc="http://schemas.openxmlformats.org/markup-compatibility/2006" xmlns:a14="http://schemas.microsoft.com/office/drawing/2010/main">
        <mc:Choice Requires="a14">
          <p:sp>
            <p:nvSpPr>
              <p:cNvPr id="131" name="文本框 130"/>
              <p:cNvSpPr txBox="1"/>
              <p:nvPr/>
            </p:nvSpPr>
            <p:spPr>
              <a:xfrm>
                <a:off x="4503241" y="1610207"/>
                <a:ext cx="325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r>
                            <a:rPr lang="en-US" altLang="zh-CN" i="1">
                              <a:latin typeface="Cambria Math" panose="02040503050406030204" pitchFamily="18" charset="0"/>
                            </a:rPr>
                            <m:t>′</m:t>
                          </m:r>
                        </m:sup>
                      </m:sSubSup>
                    </m:oMath>
                  </m:oMathPara>
                </a14:m>
                <a:endParaRPr lang="zh-CN" altLang="en-US"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4503241" y="1610207"/>
                <a:ext cx="325602" cy="276999"/>
              </a:xfrm>
              <a:prstGeom prst="rect">
                <a:avLst/>
              </a:prstGeom>
              <a:blipFill rotWithShape="1">
                <a:blip r:embed="rId30"/>
                <a:stretch>
                  <a:fillRect l="-140" t="-174" r="-4392" b="2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3341192" y="1610207"/>
                <a:ext cx="2870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132" name="文本框 131"/>
              <p:cNvSpPr txBox="1">
                <a:spLocks noRot="1" noChangeAspect="1" noMove="1" noResize="1" noEditPoints="1" noAdjustHandles="1" noChangeArrowheads="1" noChangeShapeType="1" noTextEdit="1"/>
              </p:cNvSpPr>
              <p:nvPr/>
            </p:nvSpPr>
            <p:spPr>
              <a:xfrm>
                <a:off x="3341192" y="1610207"/>
                <a:ext cx="287066" cy="276999"/>
              </a:xfrm>
              <a:prstGeom prst="rect">
                <a:avLst/>
              </a:prstGeom>
              <a:blipFill rotWithShape="1">
                <a:blip r:embed="rId31"/>
                <a:stretch>
                  <a:fillRect l="-159" t="-174" r="-7788" b="2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p:cNvSpPr txBox="1"/>
              <p:nvPr/>
            </p:nvSpPr>
            <p:spPr>
              <a:xfrm>
                <a:off x="1914413" y="1608544"/>
                <a:ext cx="2870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33" name="文本框 132"/>
              <p:cNvSpPr txBox="1">
                <a:spLocks noRot="1" noChangeAspect="1" noMove="1" noResize="1" noEditPoints="1" noAdjustHandles="1" noChangeArrowheads="1" noChangeShapeType="1" noTextEdit="1"/>
              </p:cNvSpPr>
              <p:nvPr/>
            </p:nvSpPr>
            <p:spPr>
              <a:xfrm>
                <a:off x="1914413" y="1608544"/>
                <a:ext cx="287066" cy="276999"/>
              </a:xfrm>
              <a:prstGeom prst="rect">
                <a:avLst/>
              </a:prstGeom>
              <a:blipFill rotWithShape="1">
                <a:blip r:embed="rId32"/>
                <a:stretch>
                  <a:fillRect l="-182" t="-32" r="-7765" b="82"/>
                </a:stretch>
              </a:blipFill>
            </p:spPr>
            <p:txBody>
              <a:bodyPr/>
              <a:lstStyle/>
              <a:p>
                <a:r>
                  <a:rPr lang="zh-CN" altLang="en-US">
                    <a:noFill/>
                  </a:rPr>
                  <a:t> </a:t>
                </a:r>
              </a:p>
            </p:txBody>
          </p:sp>
        </mc:Fallback>
      </mc:AlternateContent>
      <p:sp>
        <p:nvSpPr>
          <p:cNvPr id="3" name="文本框 2"/>
          <p:cNvSpPr txBox="1"/>
          <p:nvPr>
            <p:custDataLst>
              <p:tags r:id="rId19"/>
            </p:custDataLst>
          </p:nvPr>
        </p:nvSpPr>
        <p:spPr>
          <a:xfrm>
            <a:off x="698500" y="3173095"/>
            <a:ext cx="7315200" cy="368300"/>
          </a:xfrm>
          <a:prstGeom prst="rect">
            <a:avLst/>
          </a:prstGeom>
          <a:noFill/>
        </p:spPr>
        <p:txBody>
          <a:bodyPr wrap="square">
            <a:spAutoFit/>
          </a:bodyPr>
          <a:lstStyle/>
          <a:p>
            <a:pPr indent="0">
              <a:spcAft>
                <a:spcPts val="1200"/>
              </a:spcAft>
              <a:buFont typeface="+mj-lt"/>
              <a:buNone/>
            </a:pPr>
            <a:r>
              <a:rPr lang="en-US" altLang="zh-CN" b="1" dirty="0">
                <a:solidFill>
                  <a:srgbClr val="000000"/>
                </a:solidFill>
                <a:latin typeface="Times New Roman" panose="02020603050405020304" pitchFamily="18" charset="0"/>
                <a:cs typeface="Times New Roman" panose="02020603050405020304" pitchFamily="18" charset="0"/>
              </a:rPr>
              <a:t>2. Select the shortest window as the effective length</a:t>
            </a:r>
          </a:p>
        </p:txBody>
      </p:sp>
      <p:cxnSp>
        <p:nvCxnSpPr>
          <p:cNvPr id="17" name="直接箭头连接符 16"/>
          <p:cNvCxnSpPr/>
          <p:nvPr>
            <p:custDataLst>
              <p:tags r:id="rId20"/>
            </p:custDataLst>
          </p:nvPr>
        </p:nvCxnSpPr>
        <p:spPr>
          <a:xfrm flipV="1">
            <a:off x="1454785" y="3937635"/>
            <a:ext cx="10160" cy="154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21"/>
            </p:custDataLst>
          </p:nvPr>
        </p:nvCxnSpPr>
        <p:spPr>
          <a:xfrm>
            <a:off x="1454785" y="5485765"/>
            <a:ext cx="2837815" cy="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4019550" y="5513070"/>
                <a:ext cx="466090" cy="36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0000"/>
                          </a:solidFill>
                          <a:latin typeface="Cambria Math" panose="02040503050406030204" pitchFamily="18" charset="0"/>
                        </a:rPr>
                        <m:t>𝑇</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4019550" y="5513070"/>
                <a:ext cx="466090" cy="368300"/>
              </a:xfrm>
              <a:prstGeom prst="rect">
                <a:avLst/>
              </a:prstGeom>
              <a:blipFill rotWithShape="1">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035050" y="3793490"/>
                <a:ext cx="466090" cy="36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𝜃</m:t>
                      </m:r>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1035050" y="3793490"/>
                <a:ext cx="466090" cy="368300"/>
              </a:xfrm>
              <a:prstGeom prst="rect">
                <a:avLst/>
              </a:prstGeom>
              <a:blipFill rotWithShape="1">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988695" y="4078605"/>
                <a:ext cx="466090" cy="368300"/>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988695" y="4078605"/>
                <a:ext cx="466090" cy="368300"/>
              </a:xfrm>
              <a:prstGeom prst="rect">
                <a:avLst/>
              </a:prstGeom>
              <a:blipFill rotWithShape="1">
                <a:blip r:embed="rId35"/>
                <a:stretch>
                  <a:fillRect/>
                </a:stretch>
              </a:blipFill>
            </p:spPr>
            <p:txBody>
              <a:bodyPr/>
              <a:lstStyle/>
              <a:p>
                <a:r>
                  <a:rPr lang="zh-CN" altLang="en-US">
                    <a:noFill/>
                  </a:rPr>
                  <a:t> </a:t>
                </a:r>
              </a:p>
            </p:txBody>
          </p:sp>
        </mc:Fallback>
      </mc:AlternateContent>
      <p:sp>
        <p:nvSpPr>
          <p:cNvPr id="73" name="矩形 72"/>
          <p:cNvSpPr/>
          <p:nvPr>
            <p:custDataLst>
              <p:tags r:id="rId22"/>
            </p:custDataLst>
          </p:nvPr>
        </p:nvSpPr>
        <p:spPr>
          <a:xfrm>
            <a:off x="1483360" y="4204335"/>
            <a:ext cx="1555115" cy="117475"/>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mc:AlternateContent xmlns:mc="http://schemas.openxmlformats.org/markup-compatibility/2006" xmlns:a14="http://schemas.microsoft.com/office/drawing/2010/main">
        <mc:Choice Requires="a14">
          <p:sp>
            <p:nvSpPr>
              <p:cNvPr id="99" name="文本框 98"/>
              <p:cNvSpPr txBox="1"/>
              <p:nvPr/>
            </p:nvSpPr>
            <p:spPr>
              <a:xfrm>
                <a:off x="988695" y="4424045"/>
                <a:ext cx="466090" cy="368300"/>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99" name="文本框 98"/>
              <p:cNvSpPr txBox="1">
                <a:spLocks noRot="1" noChangeAspect="1" noMove="1" noResize="1" noEditPoints="1" noAdjustHandles="1" noChangeArrowheads="1" noChangeShapeType="1" noTextEdit="1"/>
              </p:cNvSpPr>
              <p:nvPr/>
            </p:nvSpPr>
            <p:spPr>
              <a:xfrm>
                <a:off x="988695" y="4424045"/>
                <a:ext cx="466090" cy="368300"/>
              </a:xfrm>
              <a:prstGeom prst="rect">
                <a:avLst/>
              </a:prstGeom>
              <a:blipFill rotWithShape="1">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991235" y="4766945"/>
                <a:ext cx="466090" cy="368300"/>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991235" y="4766945"/>
                <a:ext cx="466090" cy="368300"/>
              </a:xfrm>
              <a:prstGeom prst="rect">
                <a:avLst/>
              </a:prstGeom>
              <a:blipFill rotWithShape="1">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999490" y="5117465"/>
                <a:ext cx="466090" cy="368300"/>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999490" y="5117465"/>
                <a:ext cx="466090" cy="368300"/>
              </a:xfrm>
              <a:prstGeom prst="rect">
                <a:avLst/>
              </a:prstGeom>
              <a:blipFill rotWithShape="1">
                <a:blip r:embed="rId38"/>
                <a:stretch>
                  <a:fillRect/>
                </a:stretch>
              </a:blipFill>
            </p:spPr>
            <p:txBody>
              <a:bodyPr/>
              <a:lstStyle/>
              <a:p>
                <a:r>
                  <a:rPr lang="zh-CN" altLang="en-US">
                    <a:noFill/>
                  </a:rPr>
                  <a:t> </a:t>
                </a:r>
              </a:p>
            </p:txBody>
          </p:sp>
        </mc:Fallback>
      </mc:AlternateContent>
      <p:sp>
        <p:nvSpPr>
          <p:cNvPr id="6" name="矩形 5"/>
          <p:cNvSpPr/>
          <p:nvPr>
            <p:custDataLst>
              <p:tags r:id="rId23"/>
            </p:custDataLst>
          </p:nvPr>
        </p:nvSpPr>
        <p:spPr>
          <a:xfrm>
            <a:off x="1610360" y="4549775"/>
            <a:ext cx="1427480" cy="117475"/>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矩形 7"/>
          <p:cNvSpPr/>
          <p:nvPr>
            <p:custDataLst>
              <p:tags r:id="rId24"/>
            </p:custDataLst>
          </p:nvPr>
        </p:nvSpPr>
        <p:spPr>
          <a:xfrm>
            <a:off x="1705610" y="4892040"/>
            <a:ext cx="1332230" cy="117475"/>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矩形 9"/>
          <p:cNvSpPr/>
          <p:nvPr>
            <p:custDataLst>
              <p:tags r:id="rId25"/>
            </p:custDataLst>
          </p:nvPr>
        </p:nvSpPr>
        <p:spPr>
          <a:xfrm>
            <a:off x="1826260" y="5236210"/>
            <a:ext cx="1211580" cy="117475"/>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1" name="直接连接符 10"/>
          <p:cNvCxnSpPr/>
          <p:nvPr>
            <p:custDataLst>
              <p:tags r:id="rId26"/>
            </p:custDataLst>
          </p:nvPr>
        </p:nvCxnSpPr>
        <p:spPr>
          <a:xfrm flipH="1">
            <a:off x="1826260" y="4053205"/>
            <a:ext cx="3810" cy="143256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4" name="左中括号 13"/>
          <p:cNvSpPr/>
          <p:nvPr>
            <p:custDataLst>
              <p:tags r:id="rId27"/>
            </p:custDataLst>
          </p:nvPr>
        </p:nvSpPr>
        <p:spPr>
          <a:xfrm rot="5400000">
            <a:off x="2395855" y="3374390"/>
            <a:ext cx="76200" cy="1207770"/>
          </a:xfrm>
          <a:prstGeom prst="leftBracke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文本框 14"/>
          <p:cNvSpPr txBox="1"/>
          <p:nvPr>
            <p:custDataLst>
              <p:tags r:id="rId28"/>
            </p:custDataLst>
          </p:nvPr>
        </p:nvSpPr>
        <p:spPr>
          <a:xfrm>
            <a:off x="1610360" y="3578225"/>
            <a:ext cx="1863725" cy="368300"/>
          </a:xfrm>
          <a:prstGeom prst="rect">
            <a:avLst/>
          </a:prstGeom>
          <a:noFill/>
        </p:spPr>
        <p:txBody>
          <a:bodyPr wrap="square" rtlCol="0" anchor="t">
            <a:spAutoFit/>
          </a:bodyPr>
          <a:lstStyle/>
          <a:p>
            <a:pPr algn="l">
              <a:buClrTx/>
              <a:buSzTx/>
              <a:buFontTx/>
            </a:pPr>
            <a:r>
              <a:rPr lang="zh-CN" altLang="en-US" dirty="0"/>
              <a:t>Effective length</a:t>
            </a:r>
          </a:p>
        </p:txBody>
      </p:sp>
      <p:sp>
        <p:nvSpPr>
          <p:cNvPr id="18" name="箭头: 右 108"/>
          <p:cNvSpPr/>
          <p:nvPr/>
        </p:nvSpPr>
        <p:spPr>
          <a:xfrm>
            <a:off x="3502392" y="3575567"/>
            <a:ext cx="516773" cy="40602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87303" y="3577284"/>
            <a:ext cx="2161097" cy="369332"/>
          </a:xfrm>
          <a:prstGeom prst="rect">
            <a:avLst/>
          </a:prstGeom>
          <a:noFill/>
        </p:spPr>
        <p:txBody>
          <a:bodyPr wrap="square">
            <a:spAutoFit/>
          </a:bodyPr>
          <a:lstStyle/>
          <a:p>
            <a:r>
              <a:rPr lang="en-US" altLang="zh-CN" sz="1800" b="1" dirty="0">
                <a:solidFill>
                  <a:srgbClr val="000000"/>
                </a:solidFill>
                <a:latin typeface="Times New Roman" panose="02020603050405020304" pitchFamily="18" charset="0"/>
                <a:cs typeface="Times New Roman" panose="02020603050405020304" pitchFamily="18" charset="0"/>
              </a:rPr>
              <a:t>UCB calculate</a:t>
            </a:r>
            <a:endParaRPr lang="zh-CN" alt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Introduction</a:t>
            </a:r>
          </a:p>
        </p:txBody>
      </p:sp>
      <p:sp>
        <p:nvSpPr>
          <p:cNvPr id="2" name="文本框 1"/>
          <p:cNvSpPr txBox="1"/>
          <p:nvPr/>
        </p:nvSpPr>
        <p:spPr>
          <a:xfrm>
            <a:off x="6471920" y="5382895"/>
            <a:ext cx="5594985" cy="907415"/>
          </a:xfrm>
          <a:prstGeom prst="rect">
            <a:avLst/>
          </a:prstGeom>
          <a:noFill/>
        </p:spPr>
        <p:txBody>
          <a:bodyPr wrap="square" rtlCol="0" anchor="t">
            <a:noAutofit/>
          </a:bodyPr>
          <a:lstStyle/>
          <a:p>
            <a:pPr fontAlgn="auto">
              <a:lnSpc>
                <a:spcPct val="100000"/>
              </a:lnSpc>
            </a:pP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sym typeface="+mn-ea"/>
              </a:rPr>
              <a:t>Fig: Comparison to human design and existing LLM-based heuristic design (a) manual heuristic design by human experts, (b) LLM-based Heuristic Design (e.g., FunSearch and EoH), and (c) LLM-based Multi-Operator Co-design (Ours).</a:t>
            </a:r>
          </a:p>
        </p:txBody>
      </p:sp>
      <p:graphicFrame>
        <p:nvGraphicFramePr>
          <p:cNvPr id="4" name="对象 3"/>
          <p:cNvGraphicFramePr/>
          <p:nvPr/>
        </p:nvGraphicFramePr>
        <p:xfrm>
          <a:off x="6624320" y="563880"/>
          <a:ext cx="5132070" cy="4879975"/>
        </p:xfrm>
        <a:graphic>
          <a:graphicData uri="http://schemas.openxmlformats.org/presentationml/2006/ole">
            <mc:AlternateContent xmlns:mc="http://schemas.openxmlformats.org/markup-compatibility/2006">
              <mc:Choice xmlns:v="urn:schemas-microsoft-com:vml" Requires="v">
                <p:oleObj r:id="rId3" imgW="5662295" imgH="5234940" progId="Visio.Drawing.15">
                  <p:embed/>
                </p:oleObj>
              </mc:Choice>
              <mc:Fallback>
                <p:oleObj r:id="rId3" imgW="5662295" imgH="5234940" progId="Visio.Drawing.15">
                  <p:embed/>
                  <p:pic>
                    <p:nvPicPr>
                      <p:cNvPr id="0" name="图片 4"/>
                      <p:cNvPicPr/>
                      <p:nvPr/>
                    </p:nvPicPr>
                    <p:blipFill>
                      <a:blip r:embed="rId4"/>
                      <a:stretch>
                        <a:fillRect/>
                      </a:stretch>
                    </p:blipFill>
                    <p:spPr>
                      <a:xfrm>
                        <a:off x="6624320" y="563880"/>
                        <a:ext cx="5132070" cy="4879975"/>
                      </a:xfrm>
                      <a:prstGeom prst="rect">
                        <a:avLst/>
                      </a:prstGeom>
                    </p:spPr>
                  </p:pic>
                </p:oleObj>
              </mc:Fallback>
            </mc:AlternateContent>
          </a:graphicData>
        </a:graphic>
      </p:graphicFrame>
      <p:sp>
        <p:nvSpPr>
          <p:cNvPr id="7" name="文本框 6"/>
          <p:cNvSpPr txBox="1"/>
          <p:nvPr/>
        </p:nvSpPr>
        <p:spPr>
          <a:xfrm>
            <a:off x="360045" y="894715"/>
            <a:ext cx="6170295" cy="5441950"/>
          </a:xfrm>
          <a:prstGeom prst="rect">
            <a:avLst/>
          </a:prstGeom>
          <a:noFill/>
        </p:spPr>
        <p:txBody>
          <a:bodyPr wrap="square" rtlCol="0" anchor="t">
            <a:noAutofit/>
          </a:bodyPr>
          <a:lstStyle/>
          <a:p>
            <a:pPr fontAlgn="auto">
              <a:lnSpc>
                <a:spcPct val="100000"/>
              </a:lnSpc>
            </a:pPr>
            <a:r>
              <a:rPr lang="en-US" altLang="zh-CN" sz="2000" b="1" dirty="0">
                <a:latin typeface="Times New Roman" panose="02020603050405020304" pitchFamily="18" charset="0"/>
                <a:cs typeface="Times New Roman" panose="02020603050405020304" pitchFamily="18" charset="0"/>
                <a:sym typeface="+mn-ea"/>
              </a:rPr>
              <a:t>Existing LHH methods</a:t>
            </a:r>
          </a:p>
          <a:p>
            <a:pPr marL="342900" indent="-342900" fontAlgn="auto">
              <a:lnSpc>
                <a:spcPct val="1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sym typeface="+mn-ea"/>
              </a:rPr>
              <a:t>EoH</a:t>
            </a:r>
            <a:r>
              <a:rPr lang="en-US" altLang="zh-CN" baseline="30000" dirty="0">
                <a:latin typeface="Times New Roman" panose="02020603050405020304" pitchFamily="18" charset="0"/>
                <a:cs typeface="Times New Roman" panose="02020603050405020304" pitchFamily="18" charset="0"/>
                <a:sym typeface="+mn-ea"/>
              </a:rPr>
              <a:t>[1]</a:t>
            </a:r>
            <a:endParaRPr lang="en-US" altLang="zh-CN" dirty="0">
              <a:latin typeface="Times New Roman" panose="02020603050405020304" pitchFamily="18" charset="0"/>
              <a:cs typeface="Times New Roman" panose="02020603050405020304" pitchFamily="18" charset="0"/>
              <a:sym typeface="+mn-ea"/>
            </a:endParaRPr>
          </a:p>
          <a:p>
            <a:pPr marL="342900" indent="-342900" fontAlgn="auto">
              <a:lnSpc>
                <a:spcPct val="1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sym typeface="+mn-ea"/>
              </a:rPr>
              <a:t>FunSearch</a:t>
            </a:r>
            <a:r>
              <a:rPr lang="en-US" altLang="zh-CN" baseline="30000" dirty="0">
                <a:latin typeface="Times New Roman" panose="02020603050405020304" pitchFamily="18" charset="0"/>
                <a:cs typeface="Times New Roman" panose="02020603050405020304" pitchFamily="18" charset="0"/>
                <a:sym typeface="+mn-ea"/>
              </a:rPr>
              <a:t>[2]</a:t>
            </a:r>
            <a:endParaRPr lang="en-US" altLang="zh-CN" dirty="0">
              <a:latin typeface="Times New Roman" panose="02020603050405020304" pitchFamily="18" charset="0"/>
              <a:cs typeface="Times New Roman" panose="02020603050405020304" pitchFamily="18" charset="0"/>
              <a:sym typeface="+mn-ea"/>
            </a:endParaRPr>
          </a:p>
          <a:p>
            <a:pPr marL="342900" indent="-342900" fontAlgn="auto">
              <a:lnSpc>
                <a:spcPct val="1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sym typeface="+mn-ea"/>
              </a:rPr>
              <a:t>...</a:t>
            </a:r>
          </a:p>
          <a:p>
            <a:pPr indent="0" fontAlgn="auto">
              <a:lnSpc>
                <a:spcPct val="100000"/>
              </a:lnSpc>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Arial" panose="020B0604020202020204" pitchFamily="34" charset="0"/>
              <a:buNone/>
            </a:pPr>
            <a:r>
              <a:rPr lang="en-US" altLang="zh-CN" sz="2000" b="1" dirty="0">
                <a:latin typeface="Times New Roman" panose="02020603050405020304" pitchFamily="18" charset="0"/>
                <a:cs typeface="Times New Roman" panose="02020603050405020304" pitchFamily="18" charset="0"/>
                <a:sym typeface="+mn-ea"/>
              </a:rPr>
              <a:t>Limitations</a:t>
            </a:r>
          </a:p>
          <a:p>
            <a:pPr marL="342900" indent="-342900" fontAlgn="auto">
              <a:lnSpc>
                <a:spcPct val="10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mn-ea"/>
              </a:rPr>
              <a:t>Focus primarily on evolving isolated components rather than multi-operator/heuristic systems. </a:t>
            </a:r>
          </a:p>
          <a:p>
            <a:pPr indent="0" fontAlgn="auto">
              <a:lnSpc>
                <a:spcPct val="100000"/>
              </a:lnSpc>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Arial" panose="020B0604020202020204" pitchFamily="34" charset="0"/>
              <a:buNone/>
            </a:pPr>
            <a:r>
              <a:rPr lang="en-US" altLang="zh-CN" sz="2000" b="1" dirty="0">
                <a:latin typeface="Times New Roman" panose="02020603050405020304" pitchFamily="18" charset="0"/>
                <a:cs typeface="Times New Roman" panose="02020603050405020304" pitchFamily="18" charset="0"/>
                <a:sym typeface="+mn-ea"/>
              </a:rPr>
              <a:t>Challenges</a:t>
            </a: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sym typeface="+mn-ea"/>
              </a:rPr>
              <a:t>In complex MOPs, a combination of multiple operators is required, each with distinct search preferences and areas of exploration. </a:t>
            </a:r>
          </a:p>
          <a:p>
            <a:pPr marL="285750" indent="-285750" fontAlgn="auto">
              <a:lnSpc>
                <a:spcPct val="10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sym typeface="+mn-ea"/>
              </a:rPr>
              <a:t>Coupling relationships (mutual promotion, mutual exclusion), scope overlap, execution order, etc.</a:t>
            </a:r>
          </a:p>
          <a:p>
            <a:pPr indent="0" fontAlgn="auto">
              <a:lnSpc>
                <a:spcPct val="100000"/>
              </a:lnSpc>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sym typeface="+mn-ea"/>
            </a:endParaRPr>
          </a:p>
          <a:p>
            <a:pPr indent="0" fontAlgn="auto">
              <a:lnSpc>
                <a:spcPct val="100000"/>
              </a:lnSpc>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sym typeface="+mn-ea"/>
              </a:rPr>
              <a:t>Current LLM-driven approaches are insufficient in capturing and optimizing these interdependencies.</a:t>
            </a:r>
          </a:p>
        </p:txBody>
      </p:sp>
      <p:sp>
        <p:nvSpPr>
          <p:cNvPr id="8" name="文本框 7"/>
          <p:cNvSpPr txBox="1"/>
          <p:nvPr/>
        </p:nvSpPr>
        <p:spPr>
          <a:xfrm>
            <a:off x="216535" y="6336030"/>
            <a:ext cx="11897360" cy="460375"/>
          </a:xfrm>
          <a:prstGeom prst="rect">
            <a:avLst/>
          </a:prstGeom>
          <a:noFill/>
        </p:spPr>
        <p:txBody>
          <a:bodyPr wrap="square" rtlCol="0">
            <a:spAutoFit/>
          </a:bodyPr>
          <a:lstStyle/>
          <a:p>
            <a:r>
              <a:rPr lang="en-US" altLang="zh-CN" sz="1200">
                <a:latin typeface="Times New Roman" panose="02020603050405020304" pitchFamily="18" charset="0"/>
                <a:cs typeface="Times New Roman" panose="02020603050405020304" pitchFamily="18" charset="0"/>
              </a:rPr>
              <a:t>[1] </a:t>
            </a:r>
            <a:r>
              <a:rPr lang="en-US" altLang="zh-CN" sz="1200">
                <a:latin typeface="Times New Roman" panose="02020603050405020304" pitchFamily="18" charset="0"/>
                <a:cs typeface="Times New Roman" panose="02020603050405020304" pitchFamily="18" charset="0"/>
                <a:sym typeface="+mn-ea"/>
              </a:rPr>
              <a:t>Liu F, Tong X, Yuan M, et al. Evolution of heuristics: Towards efficient automatic algorithm design using large language model[J]. arXiv preprint arXiv:2401.02051, 2024.</a:t>
            </a:r>
          </a:p>
          <a:p>
            <a:r>
              <a:rPr lang="en-US" altLang="zh-CN" sz="1200">
                <a:latin typeface="Times New Roman" panose="02020603050405020304" pitchFamily="18" charset="0"/>
                <a:cs typeface="Times New Roman" panose="02020603050405020304" pitchFamily="18" charset="0"/>
                <a:sym typeface="+mn-ea"/>
              </a:rPr>
              <a:t>[2] </a:t>
            </a:r>
            <a:r>
              <a:rPr lang="en-US" altLang="zh-CN" sz="1200">
                <a:latin typeface="Times New Roman" panose="02020603050405020304" pitchFamily="18" charset="0"/>
                <a:cs typeface="Times New Roman" panose="02020603050405020304" pitchFamily="18" charset="0"/>
              </a:rPr>
              <a:t>Romera-Paredes B, Barekatain M, Novikov A, et al. Mathematical discoveries from program search with large language models[J]. Nature, 2024, 625(7995): 468-475.</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Problem formulation</a:t>
            </a:r>
          </a:p>
        </p:txBody>
      </p:sp>
      <mc:AlternateContent xmlns:mc="http://schemas.openxmlformats.org/markup-compatibility/2006">
        <mc:Choice xmlns:a14="http://schemas.microsoft.com/office/drawing/2010/main" Requires="a14">
          <p:sp>
            <p:nvSpPr>
              <p:cNvPr id="7" name="文本框 6"/>
              <p:cNvSpPr txBox="1"/>
              <p:nvPr/>
            </p:nvSpPr>
            <p:spPr>
              <a:xfrm>
                <a:off x="360044" y="894713"/>
                <a:ext cx="11508106" cy="5696593"/>
              </a:xfrm>
              <a:prstGeom prst="rect">
                <a:avLst/>
              </a:prstGeom>
              <a:noFill/>
            </p:spPr>
            <p:txBody>
              <a:bodyPr wrap="square" rtlCol="0" anchor="t">
                <a:noAutofit/>
              </a:bodyPr>
              <a:lstStyle/>
              <a:p>
                <a:pPr marL="342900" indent="-342900" fontAlgn="auto">
                  <a:lnSpc>
                    <a:spcPct val="100000"/>
                  </a:lnSpc>
                  <a:buFont typeface="Wingdings" panose="05000000000000000000" charset="0"/>
                  <a:buChar char="l"/>
                </a:pPr>
                <a:r>
                  <a:rPr lang="en-US" altLang="zh-CN" sz="2000" b="1" dirty="0">
                    <a:latin typeface="Times New Roman" panose="02020603050405020304" pitchFamily="18" charset="0"/>
                    <a:cs typeface="Times New Roman" panose="02020603050405020304" pitchFamily="18" charset="0"/>
                    <a:sym typeface="+mn-ea"/>
                  </a:rPr>
                  <a:t>Multi-Objective Optimization</a:t>
                </a:r>
              </a:p>
              <a:p>
                <a:pPr fontAlgn="auto">
                  <a:lnSpc>
                    <a:spcPct val="100000"/>
                  </a:lnSpc>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cs typeface="Times New Roman" panose="02020603050405020304" pitchFamily="18" charset="0"/>
                              <a:sym typeface="+mn-ea"/>
                            </a:rPr>
                          </m:ctrlPr>
                        </m:funcPr>
                        <m:fName>
                          <m:limLow>
                            <m:limLowPr>
                              <m:ctrlPr>
                                <a:rPr lang="en-US" altLang="zh-CN" sz="2000" i="1">
                                  <a:latin typeface="Cambria Math" panose="02040503050406030204" pitchFamily="18" charset="0"/>
                                  <a:cs typeface="Times New Roman" panose="02020603050405020304" pitchFamily="18" charset="0"/>
                                  <a:sym typeface="+mn-ea"/>
                                </a:rPr>
                              </m:ctrlPr>
                            </m:limLowPr>
                            <m:e>
                              <m:r>
                                <m:rPr>
                                  <m:sty m:val="p"/>
                                </m:rPr>
                                <a:rPr lang="en-US" altLang="zh-CN" sz="2000" i="0">
                                  <a:latin typeface="Cambria Math" panose="02040503050406030204" pitchFamily="18" charset="0"/>
                                  <a:cs typeface="Times New Roman" panose="02020603050405020304" pitchFamily="18" charset="0"/>
                                  <a:sym typeface="+mn-ea"/>
                                </a:rPr>
                                <m:t>min</m:t>
                              </m:r>
                            </m:e>
                            <m:lim>
                              <m:r>
                                <a:rPr lang="en-US" altLang="zh-CN" sz="2000" i="1">
                                  <a:latin typeface="Cambria Math" panose="02040503050406030204" pitchFamily="18" charset="0"/>
                                  <a:cs typeface="Times New Roman" panose="02020603050405020304" pitchFamily="18" charset="0"/>
                                  <a:sym typeface="+mn-ea"/>
                                </a:rPr>
                                <m:t>𝒙</m:t>
                              </m:r>
                              <m:r>
                                <a:rPr lang="en-US" altLang="zh-CN" sz="2000" i="1">
                                  <a:latin typeface="Cambria Math" panose="02040503050406030204" pitchFamily="18" charset="0"/>
                                  <a:cs typeface="Times New Roman" panose="02020603050405020304" pitchFamily="18" charset="0"/>
                                  <a:sym typeface="+mn-ea"/>
                                </a:rPr>
                                <m:t>∈</m:t>
                              </m:r>
                              <m:r>
                                <a:rPr lang="en-US" altLang="zh-CN" sz="2000" i="1">
                                  <a:latin typeface="Cambria Math" panose="02040503050406030204" pitchFamily="18" charset="0"/>
                                  <a:cs typeface="Times New Roman" panose="02020603050405020304" pitchFamily="18" charset="0"/>
                                  <a:sym typeface="+mn-ea"/>
                                </a:rPr>
                                <m:t>𝒳</m:t>
                              </m:r>
                            </m:lim>
                          </m:limLow>
                        </m:fName>
                        <m:e>
                          <m:r>
                            <a:rPr lang="en-US" altLang="zh-CN" sz="2000" i="1">
                              <a:latin typeface="Cambria Math" panose="02040503050406030204" pitchFamily="18" charset="0"/>
                              <a:cs typeface="Times New Roman" panose="02020603050405020304" pitchFamily="18" charset="0"/>
                              <a:sym typeface="+mn-ea"/>
                            </a:rPr>
                            <m:t>𝒇</m:t>
                          </m:r>
                        </m:e>
                      </m:func>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𝒙</m:t>
                          </m:r>
                        </m:e>
                      </m:d>
                      <m:r>
                        <a:rPr lang="en-US" altLang="zh-CN" sz="2000" i="1">
                          <a:latin typeface="Cambria Math" panose="02040503050406030204" pitchFamily="18" charset="0"/>
                          <a:cs typeface="Times New Roman" panose="02020603050405020304" pitchFamily="18" charset="0"/>
                          <a:sym typeface="+mn-ea"/>
                        </a:rPr>
                        <m:t>=</m:t>
                      </m:r>
                      <m:d>
                        <m:dPr>
                          <m:ctrlPr>
                            <a:rPr lang="en-US" altLang="zh-CN" sz="2000" i="1">
                              <a:latin typeface="Cambria Math" panose="02040503050406030204" pitchFamily="18" charset="0"/>
                              <a:cs typeface="Times New Roman" panose="02020603050405020304" pitchFamily="18" charset="0"/>
                              <a:sym typeface="+mn-ea"/>
                            </a:rPr>
                          </m:ctrlPr>
                        </m:dPr>
                        <m:e>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𝑓</m:t>
                              </m:r>
                            </m:e>
                            <m:sub>
                              <m:r>
                                <a:rPr lang="en-US" altLang="zh-CN" sz="2000" i="1">
                                  <a:latin typeface="Cambria Math" panose="02040503050406030204" pitchFamily="18" charset="0"/>
                                  <a:cs typeface="Times New Roman" panose="02020603050405020304" pitchFamily="18" charset="0"/>
                                  <a:sym typeface="+mn-ea"/>
                                </a:rPr>
                                <m:t>1</m:t>
                              </m:r>
                            </m:sub>
                          </m:sSub>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𝒙</m:t>
                              </m:r>
                            </m:e>
                          </m:d>
                          <m:r>
                            <a:rPr lang="en-US" altLang="zh-CN" sz="2000" i="1">
                              <a:latin typeface="Cambria Math" panose="02040503050406030204" pitchFamily="18" charset="0"/>
                              <a:cs typeface="Times New Roman" panose="02020603050405020304" pitchFamily="18" charset="0"/>
                              <a:sym typeface="+mn-ea"/>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𝑓</m:t>
                              </m:r>
                            </m:e>
                            <m:sub>
                              <m:r>
                                <a:rPr lang="en-US" altLang="zh-CN" sz="2000" i="1">
                                  <a:latin typeface="Cambria Math" panose="02040503050406030204" pitchFamily="18" charset="0"/>
                                  <a:cs typeface="Times New Roman" panose="02020603050405020304" pitchFamily="18" charset="0"/>
                                  <a:sym typeface="+mn-ea"/>
                                </a:rPr>
                                <m:t>2</m:t>
                              </m:r>
                            </m:sub>
                          </m:sSub>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𝒙</m:t>
                              </m:r>
                            </m:e>
                          </m:d>
                          <m:r>
                            <a:rPr lang="en-US" altLang="zh-CN" sz="2000" i="1">
                              <a:latin typeface="Cambria Math" panose="02040503050406030204" pitchFamily="18" charset="0"/>
                              <a:cs typeface="Times New Roman" panose="02020603050405020304" pitchFamily="18" charset="0"/>
                              <a:sym typeface="+mn-ea"/>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𝑓</m:t>
                              </m:r>
                            </m:e>
                            <m:sub>
                              <m:r>
                                <a:rPr lang="en-US" altLang="zh-CN" sz="2000" i="1">
                                  <a:latin typeface="Cambria Math" panose="02040503050406030204" pitchFamily="18" charset="0"/>
                                  <a:cs typeface="Times New Roman" panose="02020603050405020304" pitchFamily="18" charset="0"/>
                                  <a:sym typeface="+mn-ea"/>
                                </a:rPr>
                                <m:t>𝑀</m:t>
                              </m:r>
                            </m:sub>
                          </m:sSub>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𝒙</m:t>
                              </m:r>
                            </m:e>
                          </m:d>
                        </m:e>
                      </m:d>
                      <m:r>
                        <a:rPr lang="en-US" altLang="zh-CN" sz="2000" i="1">
                          <a:latin typeface="Cambria Math" panose="02040503050406030204" pitchFamily="18" charset="0"/>
                          <a:cs typeface="Times New Roman" panose="02020603050405020304" pitchFamily="18" charset="0"/>
                          <a:sym typeface="+mn-ea"/>
                        </a:rPr>
                        <m:t>,</m:t>
                      </m:r>
                    </m:oMath>
                  </m:oMathPara>
                </a14:m>
                <a:endParaRPr lang="en-US" altLang="zh-CN" sz="2000" dirty="0">
                  <a:latin typeface="Times New Roman" panose="020206030504050203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sym typeface="+mn-ea"/>
                  </a:rPr>
                  <a:t>where </a:t>
                </a:r>
                <a14:m>
                  <m:oMath xmlns:m="http://schemas.openxmlformats.org/officeDocument/2006/math">
                    <m:r>
                      <a:rPr lang="en-US" altLang="zh-CN" sz="2000" i="1">
                        <a:latin typeface="Cambria Math" panose="02040503050406030204" pitchFamily="18" charset="0"/>
                        <a:cs typeface="Times New Roman" panose="02020603050405020304" pitchFamily="18" charset="0"/>
                        <a:sym typeface="+mn-ea"/>
                      </a:rPr>
                      <m:t>𝒳</m:t>
                    </m:r>
                  </m:oMath>
                </a14:m>
                <a:r>
                  <a:rPr lang="en-US" altLang="zh-CN" sz="2000" dirty="0">
                    <a:latin typeface="Times New Roman" panose="02020603050405020304" pitchFamily="18" charset="0"/>
                    <a:cs typeface="Times New Roman" panose="02020603050405020304" pitchFamily="18" charset="0"/>
                    <a:sym typeface="+mn-ea"/>
                  </a:rPr>
                  <a:t> denotes the feasible solution space, </a:t>
                </a:r>
                <a14:m>
                  <m:oMath xmlns:m="http://schemas.openxmlformats.org/officeDocument/2006/math">
                    <m:r>
                      <a:rPr lang="en-US" altLang="zh-CN" sz="2000" i="1">
                        <a:latin typeface="Cambria Math" panose="02040503050406030204" pitchFamily="18" charset="0"/>
                        <a:cs typeface="Times New Roman" panose="02020603050405020304" pitchFamily="18" charset="0"/>
                        <a:sym typeface="+mn-ea"/>
                      </a:rPr>
                      <m:t>𝒙</m:t>
                    </m:r>
                  </m:oMath>
                </a14:m>
                <a:r>
                  <a:rPr lang="en-US" altLang="zh-CN" sz="2000" dirty="0">
                    <a:latin typeface="Times New Roman" panose="02020603050405020304" pitchFamily="18" charset="0"/>
                    <a:cs typeface="Times New Roman" panose="02020603050405020304" pitchFamily="18" charset="0"/>
                    <a:sym typeface="+mn-ea"/>
                  </a:rPr>
                  <a:t> is a decision vector, and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𝒇</m:t>
                    </m:r>
                    <m:r>
                      <a:rPr lang="en-US" altLang="zh-CN" sz="2000" i="1" dirty="0" smtClean="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𝒳</m:t>
                    </m:r>
                    <m:r>
                      <a:rPr lang="en-US" altLang="zh-CN" sz="2000" i="1" dirty="0">
                        <a:latin typeface="Cambria Math" panose="02040503050406030204" pitchFamily="18" charset="0"/>
                        <a:cs typeface="Times New Roman" panose="02020603050405020304" pitchFamily="18" charset="0"/>
                        <a:sym typeface="+mn-ea"/>
                      </a:rPr>
                      <m:t>→</m:t>
                    </m:r>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𝑅</m:t>
                        </m:r>
                      </m:e>
                      <m:sup>
                        <m:r>
                          <a:rPr lang="en-US" altLang="zh-CN" sz="2000" i="1" dirty="0">
                            <a:latin typeface="Cambria Math" panose="02040503050406030204" pitchFamily="18" charset="0"/>
                            <a:cs typeface="Times New Roman" panose="02020603050405020304" pitchFamily="18" charset="0"/>
                            <a:sym typeface="+mn-ea"/>
                          </a:rPr>
                          <m:t>𝑀</m:t>
                        </m:r>
                      </m:sup>
                    </m:sSup>
                  </m:oMath>
                </a14:m>
                <a:r>
                  <a:rPr lang="en-US" altLang="zh-CN" sz="2000" dirty="0">
                    <a:latin typeface="Times New Roman" panose="02020603050405020304" pitchFamily="18" charset="0"/>
                    <a:cs typeface="Times New Roman" panose="02020603050405020304" pitchFamily="18" charset="0"/>
                    <a:sym typeface="+mn-ea"/>
                  </a:rPr>
                  <a:t> represents an objective function vector with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𝑀</m:t>
                    </m:r>
                  </m:oMath>
                </a14:m>
                <a:r>
                  <a:rPr lang="en-US" altLang="zh-CN" sz="2000" dirty="0">
                    <a:latin typeface="Times New Roman" panose="02020603050405020304" pitchFamily="18" charset="0"/>
                    <a:cs typeface="Times New Roman" panose="02020603050405020304" pitchFamily="18" charset="0"/>
                    <a:sym typeface="+mn-ea"/>
                  </a:rPr>
                  <a:t> objectives.</a:t>
                </a:r>
              </a:p>
              <a:p>
                <a:endParaRPr lang="en-US" altLang="zh-CN" sz="2000" dirty="0">
                  <a:latin typeface="Times New Roman" panose="02020603050405020304" pitchFamily="18" charset="0"/>
                  <a:cs typeface="Times New Roman" panose="02020603050405020304" pitchFamily="18" charset="0"/>
                  <a:sym typeface="+mn-ea"/>
                </a:endParaRPr>
              </a:p>
              <a:p>
                <a:pPr marL="342900" indent="-342900">
                  <a:buFont typeface="Wingdings" panose="05000000000000000000" charset="0"/>
                  <a:buChar char="l"/>
                </a:pPr>
                <a:r>
                  <a:rPr lang="en-US" altLang="zh-CN" sz="2000" b="1" dirty="0">
                    <a:latin typeface="Times New Roman" panose="02020603050405020304" pitchFamily="18" charset="0"/>
                    <a:cs typeface="Times New Roman" panose="02020603050405020304" pitchFamily="18" charset="0"/>
                    <a:sym typeface="+mn-ea"/>
                  </a:rPr>
                  <a:t>Multi-Operator Solver:</a:t>
                </a:r>
              </a:p>
              <a:p>
                <a:pPr indent="457200"/>
                <a:r>
                  <a:rPr lang="en-US" altLang="zh-CN" sz="2000" dirty="0">
                    <a:latin typeface="Times New Roman" panose="02020603050405020304" pitchFamily="18" charset="0"/>
                    <a:cs typeface="Times New Roman" panose="02020603050405020304" pitchFamily="18" charset="0"/>
                    <a:sym typeface="+mn-ea"/>
                  </a:rPr>
                  <a:t>We define a solver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𝒮</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oMath>
                </a14:m>
                <a:r>
                  <a:rPr lang="en-US" altLang="zh-CN" sz="2000" dirty="0">
                    <a:latin typeface="Times New Roman" panose="02020603050405020304" pitchFamily="18" charset="0"/>
                    <a:cs typeface="Times New Roman" panose="02020603050405020304" pitchFamily="18" charset="0"/>
                    <a:sym typeface="+mn-ea"/>
                  </a:rPr>
                  <a:t> parameterized by a set of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𝐾</m:t>
                    </m:r>
                  </m:oMath>
                </a14:m>
                <a:r>
                  <a:rPr lang="en-US" altLang="zh-CN" sz="2000" dirty="0">
                    <a:latin typeface="Times New Roman" panose="02020603050405020304" pitchFamily="18" charset="0"/>
                    <a:cs typeface="Times New Roman" panose="02020603050405020304" pitchFamily="18" charset="0"/>
                    <a:sym typeface="+mn-ea"/>
                  </a:rPr>
                  <a:t> operators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𝑶</m:t>
                    </m:r>
                    <m:r>
                      <a:rPr lang="en-US" altLang="zh-CN" sz="2000" i="1" dirty="0" smtClean="0">
                        <a:latin typeface="Cambria Math" panose="02040503050406030204" pitchFamily="18" charset="0"/>
                        <a:cs typeface="Times New Roman" panose="02020603050405020304" pitchFamily="18" charset="0"/>
                        <a:sym typeface="+mn-ea"/>
                      </a:rPr>
                      <m:t>=</m:t>
                    </m:r>
                    <m:d>
                      <m:dPr>
                        <m:ctrlPr>
                          <a:rPr lang="en-US" altLang="zh-CN" sz="2000" i="1" dirty="0">
                            <a:latin typeface="Cambria Math" panose="02040503050406030204" pitchFamily="18" charset="0"/>
                            <a:cs typeface="Times New Roman" panose="02020603050405020304" pitchFamily="18" charset="0"/>
                            <a:sym typeface="+mn-ea"/>
                          </a:rPr>
                        </m:ctrlPr>
                      </m:dPr>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𝑂</m:t>
                            </m:r>
                          </m:e>
                          <m:sub>
                            <m:r>
                              <a:rPr lang="en-US" altLang="zh-CN" sz="2000" i="1" dirty="0">
                                <a:latin typeface="Cambria Math" panose="02040503050406030204" pitchFamily="18" charset="0"/>
                                <a:cs typeface="Times New Roman" panose="02020603050405020304" pitchFamily="18" charset="0"/>
                                <a:sym typeface="+mn-ea"/>
                              </a:rPr>
                              <m:t>1</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𝑂</m:t>
                            </m:r>
                          </m:e>
                          <m:sub>
                            <m:r>
                              <a:rPr lang="en-US" altLang="zh-CN" sz="2000" i="1" dirty="0">
                                <a:latin typeface="Cambria Math" panose="02040503050406030204" pitchFamily="18" charset="0"/>
                                <a:cs typeface="Times New Roman" panose="02020603050405020304" pitchFamily="18" charset="0"/>
                                <a:sym typeface="+mn-ea"/>
                              </a:rPr>
                              <m:t>2</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𝑂</m:t>
                            </m:r>
                          </m:e>
                          <m:sub>
                            <m:r>
                              <a:rPr lang="en-US" altLang="zh-CN" sz="2000" i="1" dirty="0">
                                <a:latin typeface="Cambria Math" panose="02040503050406030204" pitchFamily="18" charset="0"/>
                                <a:cs typeface="Times New Roman" panose="02020603050405020304" pitchFamily="18" charset="0"/>
                                <a:sym typeface="+mn-ea"/>
                              </a:rPr>
                              <m:t>𝐾</m:t>
                            </m:r>
                          </m:sub>
                        </m:sSub>
                      </m:e>
                    </m:d>
                  </m:oMath>
                </a14:m>
                <a:r>
                  <a:rPr lang="en-US" altLang="zh-CN" sz="2000" dirty="0">
                    <a:latin typeface="Times New Roman" panose="02020603050405020304" pitchFamily="18" charset="0"/>
                    <a:cs typeface="Times New Roman" panose="02020603050405020304" pitchFamily="18" charset="0"/>
                    <a:sym typeface="+mn-ea"/>
                  </a:rPr>
                  <a:t>, which generates candidate solutions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𝒙</m:t>
                    </m:r>
                    <m:r>
                      <a:rPr lang="en-US" altLang="zh-CN" sz="2000" i="1" dirty="0" smtClean="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𝒳</m:t>
                    </m:r>
                  </m:oMath>
                </a14:m>
                <a:r>
                  <a:rPr lang="en-US" altLang="zh-CN" sz="2000" dirty="0">
                    <a:latin typeface="Times New Roman" panose="02020603050405020304" pitchFamily="18" charset="0"/>
                    <a:cs typeface="Times New Roman" panose="02020603050405020304" pitchFamily="18" charset="0"/>
                    <a:sym typeface="+mn-ea"/>
                  </a:rPr>
                  <a:t> for a problem instance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𝑑</m:t>
                    </m:r>
                  </m:oMath>
                </a14:m>
                <a:r>
                  <a:rPr lang="en-US" altLang="zh-CN" sz="2000" dirty="0">
                    <a:latin typeface="Times New Roman" panose="02020603050405020304" pitchFamily="18" charset="0"/>
                    <a:cs typeface="Times New Roman" panose="02020603050405020304" pitchFamily="18" charset="0"/>
                    <a:sym typeface="+mn-ea"/>
                  </a:rPr>
                  <a:t>:</a:t>
                </a:r>
              </a:p>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𝒇</m:t>
                      </m:r>
                      <m:d>
                        <m:dPr>
                          <m:ctrlPr>
                            <a:rPr lang="en-US" altLang="zh-CN" sz="2000" i="1" dirty="0" smtClean="0">
                              <a:latin typeface="Cambria Math" panose="02040503050406030204" pitchFamily="18" charset="0"/>
                              <a:cs typeface="Times New Roman" panose="02020603050405020304" pitchFamily="18" charset="0"/>
                              <a:sym typeface="+mn-ea"/>
                            </a:rPr>
                          </m:ctrlPr>
                        </m:dPr>
                        <m:e>
                          <m:r>
                            <a:rPr lang="en-US" altLang="zh-CN" sz="2000" i="1" dirty="0" smtClean="0">
                              <a:latin typeface="Cambria Math" panose="02040503050406030204" pitchFamily="18" charset="0"/>
                              <a:cs typeface="Times New Roman" panose="02020603050405020304" pitchFamily="18" charset="0"/>
                              <a:sym typeface="+mn-ea"/>
                            </a:rPr>
                            <m:t>𝒙</m:t>
                          </m:r>
                        </m:e>
                      </m:d>
                      <m:r>
                        <a:rPr lang="en-US" altLang="zh-CN" sz="2000" i="1" dirty="0" smtClean="0">
                          <a:latin typeface="Cambria Math" panose="02040503050406030204" pitchFamily="18" charset="0"/>
                          <a:cs typeface="Times New Roman" panose="02020603050405020304" pitchFamily="18" charset="0"/>
                          <a:sym typeface="+mn-ea"/>
                        </a:rPr>
                        <m:t>=</m:t>
                      </m:r>
                      <m:r>
                        <a:rPr lang="en-US" altLang="zh-CN" sz="2000" i="1" dirty="0" smtClean="0">
                          <a:latin typeface="Cambria Math" panose="02040503050406030204" pitchFamily="18" charset="0"/>
                          <a:cs typeface="Times New Roman" panose="02020603050405020304" pitchFamily="18" charset="0"/>
                          <a:sym typeface="+mn-ea"/>
                        </a:rPr>
                        <m:t>𝒇</m:t>
                      </m:r>
                      <m:d>
                        <m:dPr>
                          <m:ctrlPr>
                            <a:rPr lang="en-US" altLang="zh-CN" sz="2000" i="1" dirty="0" smtClean="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𝒮</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e>
                      </m:d>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𝒇</m:t>
                      </m:r>
                      <m:d>
                        <m:dPr>
                          <m:ctrlPr>
                            <a:rPr lang="en-US" altLang="zh-CN" sz="2000" i="1" dirty="0">
                              <a:latin typeface="Cambria Math" panose="02040503050406030204" pitchFamily="18" charset="0"/>
                              <a:cs typeface="Times New Roman" panose="02020603050405020304" pitchFamily="18" charset="0"/>
                              <a:sym typeface="+mn-ea"/>
                            </a:rPr>
                          </m:ctrlPr>
                        </m:dPr>
                        <m:e>
                          <m:sSup>
                            <m:sSupPr>
                              <m:ctrlPr>
                                <a:rPr lang="en-US" altLang="zh-CN" sz="2000" i="1" dirty="0" smtClean="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𝒙</m:t>
                              </m:r>
                            </m:e>
                            <m:sup>
                              <m:r>
                                <a:rPr lang="en-US" altLang="zh-CN" sz="2000" i="1" dirty="0" smtClean="0">
                                  <a:latin typeface="Cambria Math" panose="02040503050406030204" pitchFamily="18" charset="0"/>
                                  <a:cs typeface="Times New Roman" panose="02020603050405020304" pitchFamily="18" charset="0"/>
                                  <a:sym typeface="+mn-ea"/>
                                </a:rPr>
                                <m:t>∗</m:t>
                              </m:r>
                            </m:sup>
                          </m:sSup>
                        </m:e>
                      </m:d>
                    </m:oMath>
                  </m:oMathPara>
                </a14:m>
                <a:endParaRPr lang="en-US" altLang="zh-CN" sz="2000" dirty="0">
                  <a:latin typeface="Times New Roman" panose="02020603050405020304" pitchFamily="18" charset="0"/>
                  <a:cs typeface="Times New Roman" panose="02020603050405020304" pitchFamily="18" charset="0"/>
                  <a:sym typeface="+mn-ea"/>
                </a:endParaRPr>
              </a:p>
              <a:p>
                <a:pPr indent="457200"/>
                <a:r>
                  <a:rPr lang="en-US" altLang="zh-CN" sz="2000" dirty="0">
                    <a:latin typeface="Times New Roman" panose="02020603050405020304" pitchFamily="18" charset="0"/>
                    <a:cs typeface="Times New Roman" panose="02020603050405020304" pitchFamily="18" charset="0"/>
                    <a:sym typeface="+mn-ea"/>
                  </a:rPr>
                  <a:t>Each operator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sym typeface="+mn-ea"/>
                          </a:rPr>
                        </m:ctrlPr>
                      </m:sSubPr>
                      <m:e>
                        <m:r>
                          <a:rPr lang="en-US" altLang="zh-CN" sz="2000" i="1" dirty="0" smtClean="0">
                            <a:latin typeface="Cambria Math" panose="02040503050406030204" pitchFamily="18" charset="0"/>
                            <a:cs typeface="Times New Roman" panose="02020603050405020304" pitchFamily="18" charset="0"/>
                            <a:sym typeface="+mn-ea"/>
                          </a:rPr>
                          <m:t>𝑂</m:t>
                        </m:r>
                      </m:e>
                      <m:sub>
                        <m:r>
                          <a:rPr lang="en-US" altLang="zh-CN" sz="2000" b="0" i="1" dirty="0" smtClean="0">
                            <a:latin typeface="Cambria Math" panose="02040503050406030204" pitchFamily="18" charset="0"/>
                            <a:cs typeface="Times New Roman" panose="02020603050405020304" pitchFamily="18" charset="0"/>
                            <a:sym typeface="+mn-ea"/>
                          </a:rPr>
                          <m:t>𝑖</m:t>
                        </m:r>
                      </m:sub>
                    </m:sSub>
                    <m:r>
                      <a:rPr lang="en-US" altLang="zh-CN" sz="2000" b="0" i="1" dirty="0" smtClean="0">
                        <a:latin typeface="Cambria Math" panose="02040503050406030204" pitchFamily="18" charset="0"/>
                        <a:cs typeface="Times New Roman" panose="02020603050405020304" pitchFamily="18" charset="0"/>
                        <a:sym typeface="+mn-ea"/>
                      </a:rPr>
                      <m:t>,</m:t>
                    </m:r>
                    <m:r>
                      <a:rPr lang="en-US" altLang="zh-CN" sz="2000" b="0" i="1" dirty="0" smtClean="0">
                        <a:latin typeface="Cambria Math" panose="02040503050406030204" pitchFamily="18" charset="0"/>
                        <a:cs typeface="Times New Roman" panose="02020603050405020304" pitchFamily="18" charset="0"/>
                        <a:sym typeface="+mn-ea"/>
                      </a:rPr>
                      <m:t>𝑖</m:t>
                    </m:r>
                    <m:r>
                      <a:rPr lang="en-US" altLang="zh-CN" sz="2000" i="1" dirty="0">
                        <a:latin typeface="Cambria Math" panose="02040503050406030204" pitchFamily="18" charset="0"/>
                        <a:cs typeface="Times New Roman" panose="02020603050405020304" pitchFamily="18" charset="0"/>
                        <a:sym typeface="+mn-ea"/>
                      </a:rPr>
                      <m:t>∈1,…,</m:t>
                    </m:r>
                    <m:r>
                      <a:rPr lang="en-US" altLang="zh-CN" sz="2000" i="1" dirty="0" smtClean="0">
                        <a:latin typeface="Cambria Math" panose="02040503050406030204" pitchFamily="18" charset="0"/>
                        <a:cs typeface="Times New Roman" panose="02020603050405020304" pitchFamily="18" charset="0"/>
                        <a:sym typeface="+mn-ea"/>
                      </a:rPr>
                      <m:t>𝐾</m:t>
                    </m:r>
                  </m:oMath>
                </a14:m>
                <a:r>
                  <a:rPr lang="en-US" altLang="zh-CN" sz="2000" dirty="0">
                    <a:latin typeface="Times New Roman" panose="02020603050405020304" pitchFamily="18" charset="0"/>
                    <a:cs typeface="Times New Roman" panose="02020603050405020304" pitchFamily="18" charset="0"/>
                    <a:sym typeface="+mn-ea"/>
                  </a:rPr>
                  <a:t> is instantiated through an algorithm constructor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sym typeface="+mn-ea"/>
                      </a:rPr>
                      <m:t>𝒢</m:t>
                    </m:r>
                    <m:r>
                      <a:rPr lang="en-US" altLang="zh-CN" sz="2000" b="0" i="1" smtClean="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m:t>
                    </m:r>
                    <m:r>
                      <a:rPr lang="en-US" altLang="zh-CN" sz="2000" b="0" i="1" dirty="0" smtClean="0">
                        <a:latin typeface="Cambria Math" panose="02040503050406030204" pitchFamily="18" charset="0"/>
                        <a:cs typeface="Times New Roman" panose="02020603050405020304" pitchFamily="18" charset="0"/>
                        <a:sym typeface="+mn-ea"/>
                      </a:rPr>
                      <m:t>|</m:t>
                    </m:r>
                    <m:sSub>
                      <m:sSubPr>
                        <m:ctrlPr>
                          <a:rPr lang="en-US" altLang="zh-CN" sz="2000" b="0" i="1" dirty="0" smtClean="0">
                            <a:latin typeface="Cambria Math" panose="02040503050406030204" pitchFamily="18" charset="0"/>
                            <a:cs typeface="Times New Roman" panose="02020603050405020304" pitchFamily="18" charset="0"/>
                            <a:sym typeface="+mn-ea"/>
                          </a:rPr>
                        </m:ctrlPr>
                      </m:sSubPr>
                      <m:e>
                        <m:r>
                          <a:rPr lang="en-US" altLang="zh-CN" sz="2000" b="1" i="1" dirty="0">
                            <a:latin typeface="Cambria Math" panose="02040503050406030204" pitchFamily="18" charset="0"/>
                            <a:cs typeface="Times New Roman" panose="02020603050405020304" pitchFamily="18" charset="0"/>
                            <a:sym typeface="+mn-ea"/>
                          </a:rPr>
                          <m:t>𝑶</m:t>
                        </m:r>
                      </m:e>
                      <m:sub>
                        <m:r>
                          <a:rPr lang="en-US" altLang="zh-CN" sz="2000" i="1" dirty="0">
                            <a:latin typeface="Cambria Math" panose="02040503050406030204" pitchFamily="18" charset="0"/>
                            <a:cs typeface="Times New Roman" panose="02020603050405020304" pitchFamily="18" charset="0"/>
                            <a:sym typeface="+mn-ea"/>
                          </a:rPr>
                          <m:t>𝑖</m:t>
                        </m:r>
                      </m:sub>
                    </m:sSub>
                    <m:r>
                      <a:rPr lang="en-US" altLang="zh-CN" sz="2000" b="0" i="1" smtClean="0">
                        <a:latin typeface="Cambria Math" panose="02040503050406030204" pitchFamily="18" charset="0"/>
                        <a:cs typeface="Times New Roman" panose="02020603050405020304" pitchFamily="18" charset="0"/>
                        <a:sym typeface="+mn-ea"/>
                      </a:rPr>
                      <m:t>)</m:t>
                    </m:r>
                  </m:oMath>
                </a14:m>
                <a:r>
                  <a:rPr lang="en-US" altLang="zh-CN" sz="2000" dirty="0">
                    <a:latin typeface="Times New Roman" panose="02020603050405020304" pitchFamily="18" charset="0"/>
                    <a:cs typeface="Times New Roman" panose="02020603050405020304" pitchFamily="18" charset="0"/>
                    <a:sym typeface="+mn-ea"/>
                  </a:rPr>
                  <a:t> guided by a prompt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sym typeface="+mn-ea"/>
                          </a:rPr>
                        </m:ctrlPr>
                      </m:sSubPr>
                      <m:e>
                        <m:r>
                          <a:rPr lang="en-US" altLang="zh-CN" sz="2000" i="1" dirty="0" smtClean="0">
                            <a:latin typeface="Cambria Math" panose="02040503050406030204" pitchFamily="18" charset="0"/>
                            <a:cs typeface="Times New Roman" panose="02020603050405020304" pitchFamily="18" charset="0"/>
                            <a:sym typeface="+mn-ea"/>
                          </a:rPr>
                          <m:t>𝑝</m:t>
                        </m:r>
                      </m:e>
                      <m:sub>
                        <m:r>
                          <a:rPr lang="en-US" altLang="zh-CN" sz="2000" b="0" i="1" dirty="0" smtClean="0">
                            <a:latin typeface="Cambria Math" panose="02040503050406030204" pitchFamily="18" charset="0"/>
                            <a:cs typeface="Times New Roman" panose="02020603050405020304" pitchFamily="18" charset="0"/>
                            <a:sym typeface="+mn-ea"/>
                          </a:rPr>
                          <m:t>𝑖</m:t>
                        </m:r>
                      </m:sub>
                    </m:sSub>
                  </m:oMath>
                </a14:m>
                <a:r>
                  <a:rPr lang="en-US" altLang="zh-CN" sz="2000" dirty="0">
                    <a:latin typeface="Times New Roman" panose="02020603050405020304" pitchFamily="18" charset="0"/>
                    <a:cs typeface="Times New Roman" panose="02020603050405020304" pitchFamily="18" charset="0"/>
                    <a:sym typeface="+mn-ea"/>
                  </a:rPr>
                  <a:t>. Prompts are generated by a prompt generator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𝒫</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𝑂</m:t>
                            </m:r>
                          </m:e>
                          <m:sub>
                            <m:r>
                              <a:rPr lang="en-US" altLang="zh-CN" sz="2000" i="1" dirty="0">
                                <a:latin typeface="Cambria Math" panose="02040503050406030204" pitchFamily="18" charset="0"/>
                                <a:cs typeface="Times New Roman" panose="02020603050405020304" pitchFamily="18" charset="0"/>
                                <a:sym typeface="+mn-ea"/>
                              </a:rPr>
                              <m:t>𝑖</m:t>
                            </m:r>
                          </m:sub>
                        </m:sSub>
                      </m:e>
                    </m:d>
                  </m:oMath>
                </a14:m>
                <a:r>
                  <a:rPr lang="en-US" altLang="zh-CN" sz="2000" dirty="0">
                    <a:latin typeface="Times New Roman" panose="02020603050405020304" pitchFamily="18" charset="0"/>
                    <a:cs typeface="Times New Roman" panose="02020603050405020304" pitchFamily="18" charset="0"/>
                    <a:sym typeface="+mn-ea"/>
                  </a:rPr>
                  <a:t>, and all operator prompts form the vector </a:t>
                </a:r>
                <a14:m>
                  <m:oMath xmlns:m="http://schemas.openxmlformats.org/officeDocument/2006/math">
                    <m:r>
                      <a:rPr lang="en-US" altLang="zh-CN" sz="2000" b="1" i="1" dirty="0" smtClean="0">
                        <a:latin typeface="Cambria Math" panose="02040503050406030204" pitchFamily="18" charset="0"/>
                        <a:cs typeface="Times New Roman" panose="02020603050405020304" pitchFamily="18" charset="0"/>
                        <a:sym typeface="+mn-ea"/>
                      </a:rPr>
                      <m:t>𝑷</m:t>
                    </m:r>
                    <m:r>
                      <a:rPr lang="en-US" altLang="zh-CN" sz="2000" i="1" dirty="0" smtClean="0">
                        <a:latin typeface="Cambria Math" panose="02040503050406030204" pitchFamily="18" charset="0"/>
                        <a:cs typeface="Times New Roman" panose="02020603050405020304" pitchFamily="18" charset="0"/>
                        <a:sym typeface="+mn-ea"/>
                      </a:rPr>
                      <m:t>=</m:t>
                    </m:r>
                    <m:d>
                      <m:dPr>
                        <m:ctrlPr>
                          <a:rPr lang="en-US" altLang="zh-CN" sz="2000" i="1" dirty="0">
                            <a:latin typeface="Cambria Math" panose="02040503050406030204" pitchFamily="18" charset="0"/>
                            <a:cs typeface="Times New Roman" panose="02020603050405020304" pitchFamily="18" charset="0"/>
                            <a:sym typeface="+mn-ea"/>
                          </a:rPr>
                        </m:ctrlPr>
                      </m:dPr>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𝑝</m:t>
                            </m:r>
                          </m:e>
                          <m:sub>
                            <m:r>
                              <a:rPr lang="en-US" altLang="zh-CN" sz="2000" i="1" dirty="0">
                                <a:latin typeface="Cambria Math" panose="02040503050406030204" pitchFamily="18" charset="0"/>
                                <a:cs typeface="Times New Roman" panose="02020603050405020304" pitchFamily="18" charset="0"/>
                                <a:sym typeface="+mn-ea"/>
                              </a:rPr>
                              <m:t>1</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𝑝</m:t>
                            </m:r>
                          </m:e>
                          <m:sub>
                            <m:r>
                              <a:rPr lang="en-US" altLang="zh-CN" sz="2000" i="1" dirty="0">
                                <a:latin typeface="Cambria Math" panose="02040503050406030204" pitchFamily="18" charset="0"/>
                                <a:cs typeface="Times New Roman" panose="02020603050405020304" pitchFamily="18" charset="0"/>
                                <a:sym typeface="+mn-ea"/>
                              </a:rPr>
                              <m:t>2</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smtClean="0">
                                <a:latin typeface="Cambria Math" panose="02040503050406030204" pitchFamily="18" charset="0"/>
                                <a:cs typeface="Times New Roman" panose="02020603050405020304" pitchFamily="18" charset="0"/>
                                <a:sym typeface="+mn-ea"/>
                              </a:rPr>
                            </m:ctrlPr>
                          </m:sSubPr>
                          <m:e>
                            <m:r>
                              <a:rPr lang="en-US" altLang="zh-CN" sz="2000" b="0" i="1" dirty="0" smtClean="0">
                                <a:latin typeface="Cambria Math" panose="02040503050406030204" pitchFamily="18" charset="0"/>
                                <a:cs typeface="Times New Roman" panose="02020603050405020304" pitchFamily="18" charset="0"/>
                                <a:sym typeface="+mn-ea"/>
                              </a:rPr>
                              <m:t>𝑝</m:t>
                            </m:r>
                          </m:e>
                          <m:sub>
                            <m:r>
                              <a:rPr lang="en-US" altLang="zh-CN" sz="2000" b="0" i="1" dirty="0" smtClean="0">
                                <a:latin typeface="Cambria Math" panose="02040503050406030204" pitchFamily="18" charset="0"/>
                                <a:cs typeface="Times New Roman" panose="02020603050405020304" pitchFamily="18" charset="0"/>
                                <a:sym typeface="+mn-ea"/>
                              </a:rPr>
                              <m:t>𝐾</m:t>
                            </m:r>
                          </m:sub>
                        </m:sSub>
                      </m:e>
                    </m:d>
                  </m:oMath>
                </a14:m>
                <a:r>
                  <a:rPr lang="en-US" altLang="zh-CN" sz="2000" dirty="0">
                    <a:latin typeface="Times New Roman" panose="02020603050405020304" pitchFamily="18" charset="0"/>
                    <a:cs typeface="Times New Roman" panose="02020603050405020304" pitchFamily="18" charset="0"/>
                    <a:sym typeface="+mn-ea"/>
                  </a:rPr>
                  <a:t>.</a:t>
                </a:r>
              </a:p>
              <a:p>
                <a:pPr indent="457200"/>
                <a:r>
                  <a:rPr lang="en-US" altLang="zh-CN" sz="2000" dirty="0">
                    <a:latin typeface="Times New Roman" panose="02020603050405020304" pitchFamily="18" charset="0"/>
                    <a:cs typeface="Times New Roman" panose="02020603050405020304" pitchFamily="18" charset="0"/>
                    <a:sym typeface="+mn-ea"/>
                  </a:rPr>
                  <a:t>Suppose that </a:t>
                </a:r>
                <a14:m>
                  <m:oMath xmlns:m="http://schemas.openxmlformats.org/officeDocument/2006/math">
                    <m:r>
                      <a:rPr lang="zh-CN" altLang="en-US" sz="2000" i="1" dirty="0" smtClean="0">
                        <a:latin typeface="Cambria Math" panose="02040503050406030204" pitchFamily="18" charset="0"/>
                        <a:cs typeface="Times New Roman" panose="02020603050405020304" pitchFamily="18" charset="0"/>
                        <a:sym typeface="+mn-ea"/>
                      </a:rPr>
                      <m:t>𝑁</m:t>
                    </m:r>
                  </m:oMath>
                </a14:m>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evaluations are performed, and obtain the objective vector for the operator combination </a:t>
                </a:r>
                <a14:m>
                  <m:oMath xmlns:m="http://schemas.openxmlformats.org/officeDocument/2006/math">
                    <m:r>
                      <a:rPr lang="en-US" altLang="zh-CN" sz="2000" i="1" dirty="0">
                        <a:latin typeface="Cambria Math" panose="02040503050406030204" pitchFamily="18" charset="0"/>
                        <a:cs typeface="Times New Roman" panose="02020603050405020304" pitchFamily="18" charset="0"/>
                        <a:sym typeface="+mn-ea"/>
                      </a:rPr>
                      <m:t>𝑶</m:t>
                    </m:r>
                  </m:oMath>
                </a14:m>
                <a:r>
                  <a:rPr lang="en-US" altLang="zh-CN" sz="2000" dirty="0">
                    <a:latin typeface="Times New Roman" panose="02020603050405020304" pitchFamily="18" charset="0"/>
                    <a:cs typeface="Times New Roman" panose="02020603050405020304" pitchFamily="18" charset="0"/>
                    <a:sym typeface="+mn-ea"/>
                  </a:rPr>
                  <a:t> in the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sym typeface="+mn-ea"/>
                      </a:rPr>
                      <m:t>𝑛</m:t>
                    </m:r>
                  </m:oMath>
                </a14:m>
                <a:r>
                  <a:rPr lang="en-US" altLang="zh-CN" sz="2000" dirty="0">
                    <a:latin typeface="Times New Roman" panose="02020603050405020304" pitchFamily="18" charset="0"/>
                    <a:cs typeface="Times New Roman" panose="02020603050405020304" pitchFamily="18" charset="0"/>
                    <a:sym typeface="+mn-ea"/>
                  </a:rPr>
                  <a:t>-</a:t>
                </a:r>
                <a:r>
                  <a:rPr lang="en-US" altLang="zh-CN" sz="2000" dirty="0" err="1">
                    <a:latin typeface="Times New Roman" panose="02020603050405020304" pitchFamily="18" charset="0"/>
                    <a:cs typeface="Times New Roman" panose="02020603050405020304" pitchFamily="18" charset="0"/>
                    <a:sym typeface="+mn-ea"/>
                  </a:rPr>
                  <a:t>th</a:t>
                </a:r>
                <a:r>
                  <a:rPr lang="en-US" altLang="zh-CN" sz="2000" dirty="0">
                    <a:latin typeface="Times New Roman" panose="02020603050405020304" pitchFamily="18" charset="0"/>
                    <a:cs typeface="Times New Roman" panose="02020603050405020304" pitchFamily="18" charset="0"/>
                    <a:sym typeface="+mn-ea"/>
                  </a:rPr>
                  <a:t> evaluation of instance </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sym typeface="+mn-ea"/>
                      </a:rPr>
                      <m:t>𝑑</m:t>
                    </m:r>
                  </m:oMath>
                </a14:m>
                <a:r>
                  <a:rPr lang="en-US" altLang="zh-CN" sz="2000" dirty="0">
                    <a:latin typeface="Times New Roman" panose="02020603050405020304" pitchFamily="18" charset="0"/>
                    <a:cs typeface="Times New Roman" panose="02020603050405020304" pitchFamily="18" charset="0"/>
                    <a:sym typeface="+mn-ea"/>
                  </a:rPr>
                  <a:t> as:</a:t>
                </a:r>
              </a:p>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𝒇</m:t>
                          </m:r>
                        </m:e>
                        <m:sup>
                          <m:r>
                            <a:rPr lang="en-US" altLang="zh-CN" sz="2000" b="0" i="1" smtClean="0">
                              <a:latin typeface="Cambria Math" panose="02040503050406030204" pitchFamily="18" charset="0"/>
                              <a:cs typeface="Times New Roman" panose="02020603050405020304" pitchFamily="18" charset="0"/>
                              <a:sym typeface="+mn-ea"/>
                            </a:rPr>
                            <m:t>𝑛</m:t>
                          </m:r>
                        </m:sup>
                      </m:sSup>
                      <m:d>
                        <m:dPr>
                          <m:ctrlPr>
                            <a:rPr lang="en-US" altLang="zh-CN" sz="2000" b="0" i="1" smtClean="0">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𝑑</m:t>
                          </m:r>
                          <m:r>
                            <a:rPr lang="en-US" altLang="zh-CN" sz="2000" i="1">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𝑶</m:t>
                          </m:r>
                        </m:e>
                      </m:d>
                      <m:sSup>
                        <m:sSupPr>
                          <m:ctrlPr>
                            <a:rPr lang="en-US" altLang="zh-CN" sz="2000" i="1">
                              <a:latin typeface="Cambria Math" panose="02040503050406030204" pitchFamily="18" charset="0"/>
                              <a:cs typeface="Times New Roman" panose="02020603050405020304" pitchFamily="18" charset="0"/>
                              <a:sym typeface="+mn-ea"/>
                            </a:rPr>
                          </m:ctrlPr>
                        </m:sSupPr>
                        <m:e>
                          <m:r>
                            <a:rPr lang="en-US" altLang="zh-CN" sz="2000" i="1">
                              <a:latin typeface="Cambria Math" panose="02040503050406030204" pitchFamily="18" charset="0"/>
                              <a:cs typeface="Times New Roman" panose="02020603050405020304" pitchFamily="18" charset="0"/>
                              <a:sym typeface="+mn-ea"/>
                            </a:rPr>
                            <m:t>=</m:t>
                          </m:r>
                          <m:d>
                            <m:dPr>
                              <m:ctrlPr>
                                <a:rPr lang="en-US" altLang="zh-CN" sz="2000" i="1">
                                  <a:latin typeface="Cambria Math" panose="02040503050406030204" pitchFamily="18" charset="0"/>
                                  <a:cs typeface="Times New Roman" panose="02020603050405020304" pitchFamily="18" charset="0"/>
                                  <a:sym typeface="+mn-ea"/>
                                </a:rPr>
                              </m:ctrlPr>
                            </m:dPr>
                            <m:e>
                              <m:sSub>
                                <m:sSubPr>
                                  <m:ctrlPr>
                                    <a:rPr lang="en-US" altLang="zh-CN" sz="2000" i="1" smtClean="0">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𝑓</m:t>
                                  </m:r>
                                </m:e>
                                <m:sub>
                                  <m:r>
                                    <a:rPr lang="en-US" altLang="zh-CN" sz="2000" b="0" i="1" smtClean="0">
                                      <a:latin typeface="Cambria Math" panose="02040503050406030204" pitchFamily="18" charset="0"/>
                                      <a:cs typeface="Times New Roman" panose="02020603050405020304" pitchFamily="18" charset="0"/>
                                      <a:sym typeface="+mn-ea"/>
                                    </a:rPr>
                                    <m:t>1</m:t>
                                  </m:r>
                                </m:sub>
                              </m:sSub>
                              <m:d>
                                <m:dPr>
                                  <m:ctrlPr>
                                    <a:rPr lang="en-US" altLang="zh-CN" sz="2000" i="1">
                                      <a:latin typeface="Cambria Math" panose="02040503050406030204" pitchFamily="18" charset="0"/>
                                      <a:cs typeface="Times New Roman" panose="02020603050405020304" pitchFamily="18" charset="0"/>
                                      <a:sym typeface="+mn-ea"/>
                                    </a:rPr>
                                  </m:ctrlPr>
                                </m:dPr>
                                <m:e>
                                  <m:sSup>
                                    <m:sSupPr>
                                      <m:ctrlPr>
                                        <a:rPr lang="en-US" altLang="zh-CN" sz="2000" b="0" i="1" smtClean="0">
                                          <a:latin typeface="Cambria Math" panose="02040503050406030204" pitchFamily="18" charset="0"/>
                                          <a:cs typeface="Times New Roman" panose="02020603050405020304" pitchFamily="18" charset="0"/>
                                          <a:sym typeface="+mn-ea"/>
                                        </a:rPr>
                                      </m:ctrlPr>
                                    </m:sSupPr>
                                    <m:e>
                                      <m:r>
                                        <a:rPr lang="zh-CN" altLang="en-US" sz="2000" i="1">
                                          <a:latin typeface="Cambria Math" panose="02040503050406030204" pitchFamily="18" charset="0"/>
                                          <a:cs typeface="Times New Roman" panose="02020603050405020304" pitchFamily="18" charset="0"/>
                                          <a:sym typeface="+mn-ea"/>
                                        </a:rPr>
                                        <m:t>𝒮</m:t>
                                      </m:r>
                                    </m:e>
                                    <m:sup>
                                      <m:r>
                                        <a:rPr lang="en-US" altLang="zh-CN" sz="2000" b="0" i="1" smtClean="0">
                                          <a:latin typeface="Cambria Math" panose="02040503050406030204" pitchFamily="18" charset="0"/>
                                          <a:cs typeface="Times New Roman" panose="02020603050405020304" pitchFamily="18" charset="0"/>
                                          <a:sym typeface="+mn-ea"/>
                                        </a:rPr>
                                        <m:t>𝑛</m:t>
                                      </m:r>
                                    </m:sup>
                                  </m:sSup>
                                  <m:r>
                                    <a:rPr lang="en-US" altLang="zh-CN" sz="2000" i="1">
                                      <a:latin typeface="Cambria Math" panose="02040503050406030204" pitchFamily="18" charset="0"/>
                                      <a:cs typeface="Times New Roman" panose="02020603050405020304" pitchFamily="18" charset="0"/>
                                      <a:sym typeface="+mn-ea"/>
                                    </a:rPr>
                                    <m:t>(</m:t>
                                  </m:r>
                                  <m:r>
                                    <a:rPr lang="en-US" altLang="zh-CN" sz="2000" b="0" i="1" smtClean="0">
                                      <a:latin typeface="Cambria Math" panose="02040503050406030204" pitchFamily="18" charset="0"/>
                                      <a:cs typeface="Times New Roman" panose="02020603050405020304" pitchFamily="18" charset="0"/>
                                      <a:sym typeface="+mn-ea"/>
                                    </a:rPr>
                                    <m:t>𝑑</m:t>
                                  </m:r>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𝑶</m:t>
                                  </m:r>
                                  <m:r>
                                    <a:rPr lang="en-US" altLang="zh-CN" sz="2000" i="1">
                                      <a:latin typeface="Cambria Math" panose="02040503050406030204" pitchFamily="18" charset="0"/>
                                      <a:cs typeface="Times New Roman" panose="02020603050405020304" pitchFamily="18" charset="0"/>
                                      <a:sym typeface="+mn-ea"/>
                                    </a:rPr>
                                    <m:t>)</m:t>
                                  </m:r>
                                </m:e>
                              </m:d>
                              <m:r>
                                <a:rPr lang="en-US" altLang="zh-CN" sz="2000" i="1">
                                  <a:latin typeface="Cambria Math" panose="02040503050406030204" pitchFamily="18" charset="0"/>
                                  <a:cs typeface="Times New Roman" panose="02020603050405020304" pitchFamily="18" charset="0"/>
                                  <a:sym typeface="+mn-ea"/>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𝑓</m:t>
                                  </m:r>
                                </m:e>
                                <m:sub>
                                  <m:r>
                                    <a:rPr lang="en-US" altLang="zh-CN" sz="2000" b="0" i="1" smtClean="0">
                                      <a:latin typeface="Cambria Math" panose="02040503050406030204" pitchFamily="18" charset="0"/>
                                      <a:cs typeface="Times New Roman" panose="02020603050405020304" pitchFamily="18" charset="0"/>
                                      <a:sym typeface="+mn-ea"/>
                                    </a:rPr>
                                    <m:t>𝑀</m:t>
                                  </m:r>
                                </m:sub>
                              </m:sSub>
                              <m:r>
                                <a:rPr lang="en-US" altLang="zh-CN" sz="2000" i="1">
                                  <a:latin typeface="Cambria Math" panose="02040503050406030204" pitchFamily="18" charset="0"/>
                                  <a:cs typeface="Times New Roman" panose="02020603050405020304" pitchFamily="18" charset="0"/>
                                  <a:sym typeface="+mn-ea"/>
                                </a:rPr>
                                <m:t>(</m:t>
                              </m:r>
                              <m:sSup>
                                <m:sSupPr>
                                  <m:ctrlPr>
                                    <a:rPr lang="en-US" altLang="zh-CN" sz="2000" b="0" i="1" smtClean="0">
                                      <a:latin typeface="Cambria Math" panose="02040503050406030204" pitchFamily="18" charset="0"/>
                                      <a:cs typeface="Times New Roman" panose="02020603050405020304" pitchFamily="18" charset="0"/>
                                      <a:sym typeface="+mn-ea"/>
                                    </a:rPr>
                                  </m:ctrlPr>
                                </m:sSupPr>
                                <m:e>
                                  <m:r>
                                    <a:rPr lang="zh-CN" altLang="en-US" sz="2000" i="1">
                                      <a:latin typeface="Cambria Math" panose="02040503050406030204" pitchFamily="18" charset="0"/>
                                      <a:cs typeface="Times New Roman" panose="02020603050405020304" pitchFamily="18" charset="0"/>
                                      <a:sym typeface="+mn-ea"/>
                                    </a:rPr>
                                    <m:t>𝒮</m:t>
                                  </m:r>
                                </m:e>
                                <m:sup>
                                  <m:r>
                                    <a:rPr lang="en-US" altLang="zh-CN" sz="2000" b="0" i="1" smtClean="0">
                                      <a:latin typeface="Cambria Math" panose="02040503050406030204" pitchFamily="18" charset="0"/>
                                      <a:cs typeface="Times New Roman" panose="02020603050405020304" pitchFamily="18" charset="0"/>
                                      <a:sym typeface="+mn-ea"/>
                                    </a:rPr>
                                    <m:t>𝑛</m:t>
                                  </m:r>
                                </m:sup>
                              </m:sSup>
                              <m:r>
                                <a:rPr lang="en-US" altLang="zh-CN" sz="2000" i="1">
                                  <a:latin typeface="Cambria Math" panose="02040503050406030204" pitchFamily="18" charset="0"/>
                                  <a:cs typeface="Times New Roman" panose="02020603050405020304" pitchFamily="18" charset="0"/>
                                  <a:sym typeface="+mn-ea"/>
                                </a:rPr>
                                <m:t>(</m:t>
                              </m:r>
                              <m:r>
                                <a:rPr lang="en-US" altLang="zh-CN" sz="2000" i="1">
                                  <a:latin typeface="Cambria Math" panose="02040503050406030204" pitchFamily="18" charset="0"/>
                                  <a:cs typeface="Times New Roman" panose="02020603050405020304" pitchFamily="18" charset="0"/>
                                  <a:sym typeface="+mn-ea"/>
                                </a:rPr>
                                <m:t>𝑑</m:t>
                              </m:r>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𝑶</m:t>
                              </m:r>
                              <m:r>
                                <a:rPr lang="en-US" altLang="zh-CN" sz="2000" i="1">
                                  <a:latin typeface="Cambria Math" panose="02040503050406030204" pitchFamily="18" charset="0"/>
                                  <a:cs typeface="Times New Roman" panose="02020603050405020304" pitchFamily="18" charset="0"/>
                                  <a:sym typeface="+mn-ea"/>
                                </a:rPr>
                                <m:t>))</m:t>
                              </m:r>
                            </m:e>
                          </m:d>
                        </m:e>
                        <m:sup>
                          <m:r>
                            <a:rPr lang="en-US" altLang="zh-CN" sz="2000" i="1">
                              <a:latin typeface="Cambria Math" panose="02040503050406030204" pitchFamily="18" charset="0"/>
                              <a:cs typeface="Times New Roman" panose="02020603050405020304" pitchFamily="18" charset="0"/>
                              <a:sym typeface="+mn-ea"/>
                            </a:rPr>
                            <m:t>𝑇</m:t>
                          </m:r>
                        </m:sup>
                      </m:sSup>
                    </m:oMath>
                  </m:oMathPara>
                </a14:m>
                <a:endParaRPr lang="en-US" altLang="zh-CN" sz="2000" dirty="0">
                  <a:latin typeface="Times New Roman" panose="02020603050405020304" pitchFamily="18" charset="0"/>
                  <a:cs typeface="Times New Roman" panose="02020603050405020304" pitchFamily="18" charset="0"/>
                  <a:sym typeface="+mn-ea"/>
                </a:endParaRPr>
              </a:p>
              <a:p>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cs typeface="Times New Roman" panose="02020603050405020304" pitchFamily="18" charset="0"/>
                              <a:sym typeface="+mn-ea"/>
                            </a:rPr>
                          </m:ctrlPr>
                        </m:sSupPr>
                        <m:e>
                          <m:r>
                            <a:rPr lang="en-US" altLang="zh-CN" sz="2000" b="1" i="1" smtClean="0">
                              <a:latin typeface="Cambria Math" panose="02040503050406030204" pitchFamily="18" charset="0"/>
                              <a:cs typeface="Times New Roman" panose="02020603050405020304" pitchFamily="18" charset="0"/>
                              <a:sym typeface="+mn-ea"/>
                            </a:rPr>
                            <m:t>𝑭</m:t>
                          </m:r>
                        </m:e>
                        <m:sup>
                          <m:r>
                            <a:rPr lang="en-US" altLang="zh-CN" sz="2000" b="0" i="1" smtClean="0">
                              <a:latin typeface="Cambria Math" panose="02040503050406030204" pitchFamily="18" charset="0"/>
                              <a:cs typeface="Times New Roman" panose="02020603050405020304" pitchFamily="18" charset="0"/>
                              <a:sym typeface="+mn-ea"/>
                            </a:rPr>
                            <m:t>𝑁</m:t>
                          </m:r>
                        </m:sup>
                      </m:sSup>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𝑑</m:t>
                          </m:r>
                          <m:r>
                            <a:rPr lang="en-US" altLang="zh-CN" sz="2000" i="1">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𝑶</m:t>
                          </m:r>
                        </m:e>
                      </m:d>
                      <m:r>
                        <a:rPr lang="en-US" altLang="zh-CN" sz="2000" b="0" i="1" smtClean="0">
                          <a:latin typeface="Cambria Math" panose="02040503050406030204" pitchFamily="18" charset="0"/>
                          <a:cs typeface="Times New Roman" panose="02020603050405020304" pitchFamily="18" charset="0"/>
                          <a:sym typeface="+mn-ea"/>
                        </a:rPr>
                        <m:t>=</m:t>
                      </m:r>
                      <m:f>
                        <m:fPr>
                          <m:ctrlPr>
                            <a:rPr lang="en-US" altLang="zh-CN" sz="2000" b="0" i="1" smtClean="0">
                              <a:latin typeface="Cambria Math" panose="02040503050406030204" pitchFamily="18" charset="0"/>
                              <a:cs typeface="Times New Roman" panose="02020603050405020304" pitchFamily="18" charset="0"/>
                              <a:sym typeface="+mn-ea"/>
                            </a:rPr>
                          </m:ctrlPr>
                        </m:fPr>
                        <m:num>
                          <m:r>
                            <a:rPr lang="en-US" altLang="zh-CN" sz="2000" b="0" i="1" smtClean="0">
                              <a:latin typeface="Cambria Math" panose="02040503050406030204" pitchFamily="18" charset="0"/>
                              <a:cs typeface="Times New Roman" panose="02020603050405020304" pitchFamily="18" charset="0"/>
                              <a:sym typeface="+mn-ea"/>
                            </a:rPr>
                            <m:t>1</m:t>
                          </m:r>
                        </m:num>
                        <m:den>
                          <m:r>
                            <a:rPr lang="en-US" altLang="zh-CN" sz="2000" b="0" i="1" smtClean="0">
                              <a:latin typeface="Cambria Math" panose="02040503050406030204" pitchFamily="18" charset="0"/>
                              <a:cs typeface="Times New Roman" panose="02020603050405020304" pitchFamily="18" charset="0"/>
                              <a:sym typeface="+mn-ea"/>
                            </a:rPr>
                            <m:t>𝑁</m:t>
                          </m:r>
                        </m:den>
                      </m:f>
                      <m:nary>
                        <m:naryPr>
                          <m:chr m:val="∑"/>
                          <m:ctrlPr>
                            <a:rPr lang="en-US" altLang="zh-CN" sz="2000" b="0" i="1" smtClean="0">
                              <a:latin typeface="Cambria Math" panose="02040503050406030204" pitchFamily="18" charset="0"/>
                              <a:cs typeface="Times New Roman" panose="02020603050405020304" pitchFamily="18" charset="0"/>
                              <a:sym typeface="+mn-ea"/>
                            </a:rPr>
                          </m:ctrlPr>
                        </m:naryPr>
                        <m:sub>
                          <m:r>
                            <m:rPr>
                              <m:brk m:alnAt="23"/>
                            </m:rPr>
                            <a:rPr lang="en-US" altLang="zh-CN" sz="2000" b="0" i="1" smtClean="0">
                              <a:latin typeface="Cambria Math" panose="02040503050406030204" pitchFamily="18" charset="0"/>
                              <a:cs typeface="Times New Roman" panose="02020603050405020304" pitchFamily="18" charset="0"/>
                              <a:sym typeface="+mn-ea"/>
                            </a:rPr>
                            <m:t>𝑛</m:t>
                          </m:r>
                          <m:r>
                            <a:rPr lang="en-US" altLang="zh-CN" sz="2000" b="0" i="1" smtClean="0">
                              <a:latin typeface="Cambria Math" panose="02040503050406030204" pitchFamily="18" charset="0"/>
                              <a:cs typeface="Times New Roman" panose="02020603050405020304" pitchFamily="18" charset="0"/>
                              <a:sym typeface="+mn-ea"/>
                            </a:rPr>
                            <m:t>=1</m:t>
                          </m:r>
                        </m:sub>
                        <m:sup>
                          <m:r>
                            <a:rPr lang="en-US" altLang="zh-CN" sz="2000" b="0" i="1" smtClean="0">
                              <a:latin typeface="Cambria Math" panose="02040503050406030204" pitchFamily="18" charset="0"/>
                              <a:cs typeface="Times New Roman" panose="02020603050405020304" pitchFamily="18" charset="0"/>
                              <a:sym typeface="+mn-ea"/>
                            </a:rPr>
                            <m:t>𝑁</m:t>
                          </m:r>
                        </m:sup>
                        <m:e>
                          <m:sSup>
                            <m:sSupPr>
                              <m:ctrlPr>
                                <a:rPr lang="en-US" altLang="zh-CN" sz="2000" b="0" i="1" smtClean="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𝒇</m:t>
                              </m:r>
                            </m:e>
                            <m:sup>
                              <m:r>
                                <a:rPr lang="en-US" altLang="zh-CN" sz="2000" b="0" i="1" smtClean="0">
                                  <a:latin typeface="Cambria Math" panose="02040503050406030204" pitchFamily="18" charset="0"/>
                                  <a:cs typeface="Times New Roman" panose="02020603050405020304" pitchFamily="18" charset="0"/>
                                  <a:sym typeface="+mn-ea"/>
                                </a:rPr>
                                <m:t>𝑛</m:t>
                              </m:r>
                            </m:sup>
                          </m:sSup>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cs typeface="Times New Roman" panose="02020603050405020304" pitchFamily="18" charset="0"/>
                                  <a:sym typeface="+mn-ea"/>
                                </a:rPr>
                                <m:t>𝑑</m:t>
                              </m:r>
                              <m:r>
                                <a:rPr lang="en-US" altLang="zh-CN" sz="2000" i="1">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𝑶</m:t>
                              </m:r>
                            </m:e>
                          </m:d>
                        </m:e>
                      </m:nary>
                    </m:oMath>
                  </m:oMathPara>
                </a14:m>
                <a:endParaRPr lang="en-US" altLang="zh-CN" sz="2000" dirty="0">
                  <a:latin typeface="Times New Roman" panose="02020603050405020304" pitchFamily="18" charset="0"/>
                  <a:cs typeface="Times New Roman" panose="02020603050405020304" pitchFamily="18" charset="0"/>
                  <a:sym typeface="+mn-ea"/>
                </a:endParaRPr>
              </a:p>
              <a:p>
                <a:endParaRPr lang="en-US" altLang="zh-CN" sz="2000" dirty="0">
                  <a:latin typeface="Times New Roman" panose="02020603050405020304" pitchFamily="18" charset="0"/>
                  <a:cs typeface="Times New Roman" panose="02020603050405020304" pitchFamily="18"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60044" y="894713"/>
                <a:ext cx="11508106" cy="5696593"/>
              </a:xfrm>
              <a:prstGeom prst="rect">
                <a:avLst/>
              </a:prstGeom>
              <a:blipFill>
                <a:blip r:embed="rId3"/>
                <a:stretch>
                  <a:fillRect l="-530" t="-642" r="-265"/>
                </a:stretch>
              </a:blipFill>
            </p:spPr>
            <p:txBody>
              <a:bodyPr/>
              <a:lstStyle/>
              <a:p>
                <a:r>
                  <a:rPr lang="zh-CN" altLang="en-US">
                    <a:noFill/>
                  </a:rPr>
                  <a:t> </a:t>
                </a:r>
              </a:p>
            </p:txBody>
          </p:sp>
        </mc:Fallback>
      </mc:AlternateContent>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35082-44E5-8765-7263-5D14AF184C5E}"/>
            </a:ext>
          </a:extLst>
        </p:cNvPr>
        <p:cNvGrpSpPr/>
        <p:nvPr/>
      </p:nvGrpSpPr>
      <p:grpSpPr>
        <a:xfrm>
          <a:off x="0" y="0"/>
          <a:ext cx="0" cy="0"/>
          <a:chOff x="0" y="0"/>
          <a:chExt cx="0" cy="0"/>
        </a:xfrm>
      </p:grpSpPr>
      <p:sp>
        <p:nvSpPr>
          <p:cNvPr id="25" name="标题 1">
            <a:extLst>
              <a:ext uri="{FF2B5EF4-FFF2-40B4-BE49-F238E27FC236}">
                <a16:creationId xmlns:a16="http://schemas.microsoft.com/office/drawing/2014/main" id="{CB072089-FB7B-1A84-0A3B-C70D0D936A32}"/>
              </a:ext>
            </a:extLst>
          </p:cNvPr>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Problem formulation</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258BC87-0A4C-E1AF-226A-48B17F590DB4}"/>
                  </a:ext>
                </a:extLst>
              </p:cNvPr>
              <p:cNvSpPr txBox="1"/>
              <p:nvPr/>
            </p:nvSpPr>
            <p:spPr>
              <a:xfrm>
                <a:off x="360044" y="894714"/>
                <a:ext cx="11508106" cy="4255136"/>
              </a:xfrm>
              <a:prstGeom prst="rect">
                <a:avLst/>
              </a:prstGeom>
              <a:noFill/>
            </p:spPr>
            <p:txBody>
              <a:bodyPr wrap="square" rtlCol="0" anchor="t">
                <a:noAutofit/>
              </a:bodyPr>
              <a:lstStyle/>
              <a:p>
                <a:pPr marL="342900" indent="-342900">
                  <a:buFont typeface="Wingdings" panose="05000000000000000000" charset="0"/>
                  <a:buChar char="l"/>
                </a:pPr>
                <a:r>
                  <a:rPr lang="en-US" altLang="zh-CN" sz="2000" b="1" dirty="0">
                    <a:latin typeface="Times New Roman" panose="02020603050405020304" pitchFamily="18" charset="0"/>
                    <a:cs typeface="Times New Roman" panose="02020603050405020304" pitchFamily="18" charset="0"/>
                    <a:sym typeface="+mn-ea"/>
                  </a:rPr>
                  <a:t>Operator Combination Optimization:</a:t>
                </a:r>
              </a:p>
              <a:p>
                <a:endParaRPr lang="en-US" altLang="zh-CN" sz="2000" dirty="0">
                  <a:latin typeface="Times New Roman" panose="02020603050405020304" pitchFamily="18" charset="0"/>
                  <a:cs typeface="Times New Roman" panose="02020603050405020304" pitchFamily="18" charset="0"/>
                  <a:sym typeface="+mn-ea"/>
                </a:endParaRPr>
              </a:p>
              <a:p>
                <a:pPr indent="457200"/>
                <a:r>
                  <a:rPr lang="en-US" altLang="zh-CN" sz="2000" dirty="0">
                    <a:latin typeface="Times New Roman" panose="02020603050405020304" pitchFamily="18" charset="0"/>
                    <a:cs typeface="Times New Roman" panose="02020603050405020304" pitchFamily="18" charset="0"/>
                    <a:sym typeface="+mn-ea"/>
                  </a:rPr>
                  <a:t>To obtain a scalar performance value from a multi-objective evaluation, a scalarization function  </a:t>
                </a:r>
                <a14:m>
                  <m:oMath xmlns:m="http://schemas.openxmlformats.org/officeDocument/2006/math">
                    <m:r>
                      <m:rPr>
                        <m:sty m:val="p"/>
                      </m:rPr>
                      <a:rPr lang="en-US" altLang="zh-CN" sz="2000" i="0" dirty="0" smtClean="0">
                        <a:latin typeface="Cambria Math" panose="02040503050406030204" pitchFamily="18" charset="0"/>
                        <a:cs typeface="Times New Roman" panose="02020603050405020304" pitchFamily="18" charset="0"/>
                        <a:sym typeface="+mn-ea"/>
                      </a:rPr>
                      <m:t>Φ</m:t>
                    </m:r>
                    <m:r>
                      <a:rPr lang="en-US" altLang="zh-CN" sz="2000" i="1" dirty="0">
                        <a:latin typeface="Cambria Math" panose="02040503050406030204" pitchFamily="18" charset="0"/>
                        <a:cs typeface="Times New Roman" panose="02020603050405020304" pitchFamily="18" charset="0"/>
                        <a:sym typeface="+mn-ea"/>
                      </a:rPr>
                      <m:t>:</m:t>
                    </m:r>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𝑅</m:t>
                        </m:r>
                      </m:e>
                      <m:sup>
                        <m:r>
                          <a:rPr lang="en-US" altLang="zh-CN" sz="2000" i="1" dirty="0">
                            <a:latin typeface="Cambria Math" panose="02040503050406030204" pitchFamily="18" charset="0"/>
                            <a:cs typeface="Times New Roman" panose="02020603050405020304" pitchFamily="18" charset="0"/>
                            <a:sym typeface="+mn-ea"/>
                          </a:rPr>
                          <m:t>𝑀</m:t>
                        </m:r>
                      </m:sup>
                    </m:sSup>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𝑅</m:t>
                    </m:r>
                  </m:oMath>
                </a14:m>
                <a:r>
                  <a:rPr lang="en-US" altLang="zh-CN" sz="2000" dirty="0">
                    <a:latin typeface="Times New Roman" panose="02020603050405020304" pitchFamily="18" charset="0"/>
                    <a:cs typeface="Times New Roman" panose="02020603050405020304" pitchFamily="18" charset="0"/>
                    <a:sym typeface="+mn-ea"/>
                  </a:rPr>
                  <a:t>  is introduced. The scalarized performance of an operator combination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𝑶</m:t>
                    </m:r>
                  </m:oMath>
                </a14:m>
                <a:r>
                  <a:rPr lang="en-US" altLang="zh-CN" sz="2000" dirty="0">
                    <a:latin typeface="Times New Roman" panose="02020603050405020304" pitchFamily="18" charset="0"/>
                    <a:cs typeface="Times New Roman" panose="02020603050405020304" pitchFamily="18" charset="0"/>
                    <a:sym typeface="+mn-ea"/>
                  </a:rPr>
                  <a:t> is defined as:</a:t>
                </a:r>
              </a:p>
              <a:p>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ℱ</m:t>
                          </m:r>
                        </m:e>
                        <m:sup>
                          <m:r>
                            <a:rPr lang="en-US" altLang="zh-CN" sz="2000" i="1" dirty="0">
                              <a:latin typeface="Cambria Math" panose="02040503050406030204" pitchFamily="18" charset="0"/>
                              <a:cs typeface="Times New Roman" panose="02020603050405020304" pitchFamily="18" charset="0"/>
                              <a:sym typeface="+mn-ea"/>
                            </a:rPr>
                            <m:t>𝒩</m:t>
                          </m:r>
                        </m:sup>
                      </m:sSup>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r>
                        <a:rPr lang="en-US" altLang="zh-CN" sz="2000" i="1" dirty="0">
                          <a:latin typeface="Cambria Math" panose="02040503050406030204" pitchFamily="18" charset="0"/>
                          <a:cs typeface="Times New Roman" panose="02020603050405020304" pitchFamily="18" charset="0"/>
                          <a:sym typeface="+mn-ea"/>
                        </a:rPr>
                        <m:t>=</m:t>
                      </m:r>
                      <m:r>
                        <m:rPr>
                          <m:sty m:val="p"/>
                        </m:rPr>
                        <a:rPr lang="en-US" altLang="zh-CN" sz="2000" i="0" dirty="0">
                          <a:latin typeface="Cambria Math" panose="02040503050406030204" pitchFamily="18" charset="0"/>
                          <a:cs typeface="Times New Roman" panose="02020603050405020304" pitchFamily="18" charset="0"/>
                          <a:sym typeface="+mn-ea"/>
                        </a:rPr>
                        <m:t>Φ</m:t>
                      </m:r>
                      <m:d>
                        <m:dPr>
                          <m:ctrlPr>
                            <a:rPr lang="en-US" altLang="zh-CN" sz="2000" i="1" dirty="0">
                              <a:latin typeface="Cambria Math" panose="02040503050406030204" pitchFamily="18" charset="0"/>
                              <a:cs typeface="Times New Roman" panose="02020603050405020304" pitchFamily="18" charset="0"/>
                              <a:sym typeface="+mn-ea"/>
                            </a:rPr>
                          </m:ctrlPr>
                        </m:dPr>
                        <m:e>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𝑭</m:t>
                              </m:r>
                            </m:e>
                            <m:sup>
                              <m:r>
                                <a:rPr lang="en-US" altLang="zh-CN" sz="2000" i="1" dirty="0">
                                  <a:latin typeface="Cambria Math" panose="02040503050406030204" pitchFamily="18" charset="0"/>
                                  <a:cs typeface="Times New Roman" panose="02020603050405020304" pitchFamily="18" charset="0"/>
                                  <a:sym typeface="+mn-ea"/>
                                </a:rPr>
                                <m:t>𝑵</m:t>
                              </m:r>
                            </m:sup>
                          </m:sSup>
                          <m:d>
                            <m:dPr>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𝒮</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e>
                          </m:d>
                        </m:e>
                      </m:d>
                      <m:r>
                        <a:rPr lang="en-US" altLang="zh-CN" sz="2000" b="0" i="0" dirty="0" smtClean="0">
                          <a:latin typeface="Cambria Math" panose="02040503050406030204" pitchFamily="18" charset="0"/>
                          <a:cs typeface="Times New Roman" panose="02020603050405020304" pitchFamily="18" charset="0"/>
                          <a:sym typeface="+mn-ea"/>
                        </a:rPr>
                        <m:t>,</m:t>
                      </m:r>
                    </m:oMath>
                  </m:oMathPara>
                </a14:m>
                <a:endParaRPr lang="en-US" altLang="zh-CN" sz="2000" dirty="0">
                  <a:latin typeface="Times New Roman" panose="020206030504050203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sym typeface="+mn-ea"/>
                  </a:rPr>
                  <a:t>where </a:t>
                </a:r>
                <a14:m>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sym typeface="+mn-ea"/>
                          </a:rPr>
                        </m:ctrlPr>
                      </m:sSupPr>
                      <m:e>
                        <m:r>
                          <a:rPr lang="en-US" altLang="zh-CN" sz="2000" i="1" dirty="0" smtClean="0">
                            <a:latin typeface="Cambria Math" panose="02040503050406030204" pitchFamily="18" charset="0"/>
                            <a:cs typeface="Times New Roman" panose="02020603050405020304" pitchFamily="18" charset="0"/>
                            <a:sym typeface="+mn-ea"/>
                          </a:rPr>
                          <m:t>𝑭</m:t>
                        </m:r>
                      </m:e>
                      <m:sup>
                        <m:r>
                          <a:rPr lang="en-US" altLang="zh-CN" sz="2000" i="1" dirty="0" smtClean="0">
                            <a:latin typeface="Cambria Math" panose="02040503050406030204" pitchFamily="18" charset="0"/>
                            <a:cs typeface="Times New Roman" panose="02020603050405020304" pitchFamily="18" charset="0"/>
                            <a:sym typeface="+mn-ea"/>
                          </a:rPr>
                          <m:t>𝑵</m:t>
                        </m:r>
                      </m:sup>
                    </m:sSup>
                    <m:d>
                      <m:dPr>
                        <m:ctrlPr>
                          <a:rPr lang="en-US" altLang="zh-CN" sz="2000" i="1" dirty="0" smtClean="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𝒮</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e>
                    </m:d>
                    <m:r>
                      <a:rPr lang="en-US" altLang="zh-CN" sz="2000" i="1" dirty="0">
                        <a:latin typeface="Cambria Math" panose="02040503050406030204" pitchFamily="18" charset="0"/>
                        <a:cs typeface="Times New Roman" panose="02020603050405020304" pitchFamily="18" charset="0"/>
                        <a:sym typeface="+mn-ea"/>
                      </a:rPr>
                      <m:t>∈</m:t>
                    </m:r>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𝑅</m:t>
                        </m:r>
                      </m:e>
                      <m:sup>
                        <m:r>
                          <a:rPr lang="en-US" altLang="zh-CN" sz="2000" i="1" dirty="0">
                            <a:latin typeface="Cambria Math" panose="02040503050406030204" pitchFamily="18" charset="0"/>
                            <a:cs typeface="Times New Roman" panose="02020603050405020304" pitchFamily="18" charset="0"/>
                            <a:sym typeface="+mn-ea"/>
                          </a:rPr>
                          <m:t>𝑀</m:t>
                        </m:r>
                      </m:sup>
                    </m:sSup>
                  </m:oMath>
                </a14:m>
                <a:r>
                  <a:rPr lang="en-US" altLang="zh-CN" sz="2000" dirty="0">
                    <a:latin typeface="Times New Roman" panose="02020603050405020304" pitchFamily="18" charset="0"/>
                    <a:cs typeface="Times New Roman" panose="02020603050405020304" pitchFamily="18" charset="0"/>
                    <a:sym typeface="+mn-ea"/>
                  </a:rPr>
                  <a:t> denotes the averaged multi-objective performance obtained from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𝑁</m:t>
                    </m:r>
                  </m:oMath>
                </a14:m>
                <a:r>
                  <a:rPr lang="en-US" altLang="zh-CN" sz="2000" dirty="0">
                    <a:latin typeface="Times New Roman" panose="02020603050405020304" pitchFamily="18" charset="0"/>
                    <a:cs typeface="Times New Roman" panose="02020603050405020304" pitchFamily="18" charset="0"/>
                    <a:sym typeface="+mn-ea"/>
                  </a:rPr>
                  <a:t> evaluations under the solver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𝒮</m:t>
                    </m:r>
                  </m:oMath>
                </a14:m>
                <a:r>
                  <a:rPr lang="en-US" altLang="zh-CN" sz="2000" dirty="0">
                    <a:latin typeface="Times New Roman" panose="02020603050405020304" pitchFamily="18" charset="0"/>
                    <a:cs typeface="Times New Roman" panose="02020603050405020304" pitchFamily="18" charset="0"/>
                    <a:sym typeface="+mn-ea"/>
                  </a:rPr>
                  <a:t> parameterized by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𝑶</m:t>
                    </m:r>
                  </m:oMath>
                </a14:m>
                <a:r>
                  <a:rPr lang="en-US" altLang="zh-CN" sz="2000" dirty="0">
                    <a:latin typeface="Times New Roman" panose="02020603050405020304" pitchFamily="18" charset="0"/>
                    <a:cs typeface="Times New Roman" panose="02020603050405020304" pitchFamily="18" charset="0"/>
                    <a:sym typeface="+mn-ea"/>
                  </a:rPr>
                  <a:t>, and </a:t>
                </a:r>
                <a14:m>
                  <m:oMath xmlns:m="http://schemas.openxmlformats.org/officeDocument/2006/math">
                    <m:r>
                      <m:rPr>
                        <m:sty m:val="p"/>
                      </m:rPr>
                      <a:rPr lang="en-US" altLang="zh-CN" sz="2000" i="0" dirty="0" smtClean="0">
                        <a:latin typeface="Cambria Math" panose="02040503050406030204" pitchFamily="18" charset="0"/>
                        <a:cs typeface="Times New Roman" panose="02020603050405020304" pitchFamily="18" charset="0"/>
                        <a:sym typeface="+mn-ea"/>
                      </a:rPr>
                      <m:t>Φ</m:t>
                    </m:r>
                    <m:d>
                      <m:dPr>
                        <m:ctrlPr>
                          <a:rPr lang="en-US" altLang="zh-CN" sz="2000" i="1" dirty="0" smtClean="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d>
                  </m:oMath>
                </a14:m>
                <a:r>
                  <a:rPr lang="en-US" altLang="zh-CN" sz="2000" dirty="0">
                    <a:latin typeface="Times New Roman" panose="02020603050405020304" pitchFamily="18" charset="0"/>
                    <a:cs typeface="Times New Roman" panose="02020603050405020304" pitchFamily="18" charset="0"/>
                    <a:sym typeface="+mn-ea"/>
                  </a:rPr>
                  <a:t> transforms it into a scalar performance score.</a:t>
                </a:r>
              </a:p>
              <a:p>
                <a:endParaRPr lang="en-US" altLang="zh-CN" sz="2000" dirty="0">
                  <a:latin typeface="Times New Roman" panose="02020603050405020304" pitchFamily="18" charset="0"/>
                  <a:cs typeface="Times New Roman" panose="02020603050405020304" pitchFamily="18" charset="0"/>
                  <a:sym typeface="+mn-ea"/>
                </a:endParaRPr>
              </a:p>
              <a:p>
                <a:pPr indent="457200"/>
                <a:r>
                  <a:rPr lang="en-US" altLang="zh-CN" sz="2000" dirty="0">
                    <a:latin typeface="Times New Roman" panose="02020603050405020304" pitchFamily="18" charset="0"/>
                    <a:cs typeface="Times New Roman" panose="02020603050405020304" pitchFamily="18" charset="0"/>
                    <a:sym typeface="+mn-ea"/>
                  </a:rPr>
                  <a:t>Assuming multiple optimization instances </a:t>
                </a:r>
                <a14:m>
                  <m:oMath xmlns:m="http://schemas.openxmlformats.org/officeDocument/2006/math">
                    <m:r>
                      <a:rPr lang="en-US" altLang="zh-CN" sz="2000" dirty="0">
                        <a:latin typeface="Times New Roman" panose="02020603050405020304" pitchFamily="18" charset="0"/>
                        <a:cs typeface="Times New Roman" panose="02020603050405020304" pitchFamily="18" charset="0"/>
                        <a:sym typeface="+mn-ea"/>
                      </a:rPr>
                      <m:t>𝑑</m:t>
                    </m:r>
                    <m:r>
                      <a:rPr lang="en-US" altLang="zh-CN" sz="2000" dirty="0">
                        <a:latin typeface="Times New Roman" panose="02020603050405020304" pitchFamily="18" charset="0"/>
                        <a:cs typeface="Times New Roman" panose="02020603050405020304" pitchFamily="18" charset="0"/>
                        <a:sym typeface="+mn-ea"/>
                      </a:rPr>
                      <m:t>∈</m:t>
                    </m:r>
                    <m:r>
                      <a:rPr lang="en-US" altLang="zh-CN" sz="2000" dirty="0">
                        <a:latin typeface="Times New Roman" panose="02020603050405020304" pitchFamily="18" charset="0"/>
                        <a:cs typeface="Times New Roman" panose="02020603050405020304" pitchFamily="18" charset="0"/>
                        <a:sym typeface="+mn-ea"/>
                      </a:rPr>
                      <m:t>𝒟</m:t>
                    </m:r>
                  </m:oMath>
                </a14:m>
                <a:r>
                  <a:rPr lang="en-US" altLang="zh-CN" sz="2000" dirty="0">
                    <a:latin typeface="Times New Roman" panose="02020603050405020304" pitchFamily="18" charset="0"/>
                    <a:cs typeface="Times New Roman" panose="02020603050405020304" pitchFamily="18" charset="0"/>
                    <a:sym typeface="+mn-ea"/>
                  </a:rPr>
                  <a:t>, the overall optimization objective is formulated as:</a:t>
                </a:r>
              </a:p>
              <a:p>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𝑶</m:t>
                          </m:r>
                        </m:e>
                        <m:sup>
                          <m:r>
                            <a:rPr lang="en-US" altLang="zh-CN" sz="2000" i="1" dirty="0">
                              <a:latin typeface="Cambria Math" panose="02040503050406030204" pitchFamily="18" charset="0"/>
                              <a:cs typeface="Times New Roman" panose="02020603050405020304" pitchFamily="18" charset="0"/>
                              <a:sym typeface="+mn-ea"/>
                            </a:rPr>
                            <m:t>∗</m:t>
                          </m:r>
                        </m:sup>
                      </m:sSup>
                      <m:r>
                        <a:rPr lang="en-US" altLang="zh-CN" sz="2000" i="1" dirty="0">
                          <a:latin typeface="Cambria Math" panose="02040503050406030204" pitchFamily="18" charset="0"/>
                          <a:cs typeface="Times New Roman" panose="02020603050405020304" pitchFamily="18" charset="0"/>
                          <a:sym typeface="+mn-ea"/>
                        </a:rPr>
                        <m:t>∈</m:t>
                      </m:r>
                      <m:func>
                        <m:funcPr>
                          <m:ctrlPr>
                            <a:rPr lang="en-US" altLang="zh-CN" sz="2000" i="1" dirty="0">
                              <a:latin typeface="Cambria Math" panose="02040503050406030204" pitchFamily="18" charset="0"/>
                              <a:cs typeface="Times New Roman" panose="02020603050405020304" pitchFamily="18" charset="0"/>
                              <a:sym typeface="+mn-ea"/>
                            </a:rPr>
                          </m:ctrlPr>
                        </m:funcPr>
                        <m:fName>
                          <m:r>
                            <m:rPr>
                              <m:sty m:val="p"/>
                            </m:rPr>
                            <a:rPr lang="en-US" altLang="zh-CN" sz="2000" i="1" dirty="0" smtClean="0">
                              <a:latin typeface="Cambria Math" panose="02040503050406030204" pitchFamily="18" charset="0"/>
                              <a:cs typeface="Times New Roman" panose="02020603050405020304" pitchFamily="18" charset="0"/>
                              <a:sym typeface="+mn-ea"/>
                            </a:rPr>
                            <m:t>arg</m:t>
                          </m:r>
                        </m:fName>
                        <m:e>
                          <m:func>
                            <m:funcPr>
                              <m:ctrlPr>
                                <a:rPr lang="en-US" altLang="zh-CN" sz="2000" i="1" dirty="0">
                                  <a:latin typeface="Cambria Math" panose="02040503050406030204" pitchFamily="18" charset="0"/>
                                  <a:cs typeface="Times New Roman" panose="02020603050405020304" pitchFamily="18" charset="0"/>
                                  <a:sym typeface="+mn-ea"/>
                                </a:rPr>
                              </m:ctrlPr>
                            </m:funcPr>
                            <m:fName>
                              <m:limLow>
                                <m:limLowPr>
                                  <m:ctrlPr>
                                    <a:rPr lang="en-US" altLang="zh-CN" sz="2000" i="1" dirty="0">
                                      <a:latin typeface="Cambria Math" panose="02040503050406030204" pitchFamily="18" charset="0"/>
                                      <a:cs typeface="Times New Roman" panose="02020603050405020304" pitchFamily="18" charset="0"/>
                                      <a:sym typeface="+mn-ea"/>
                                    </a:rPr>
                                  </m:ctrlPr>
                                </m:limLowPr>
                                <m:e>
                                  <m:r>
                                    <m:rPr>
                                      <m:sty m:val="p"/>
                                    </m:rPr>
                                    <a:rPr lang="en-US" altLang="zh-CN" sz="2000" i="0" dirty="0">
                                      <a:latin typeface="Cambria Math" panose="02040503050406030204" pitchFamily="18" charset="0"/>
                                      <a:cs typeface="Times New Roman" panose="02020603050405020304" pitchFamily="18" charset="0"/>
                                      <a:sym typeface="+mn-ea"/>
                                    </a:rPr>
                                    <m:t>max</m:t>
                                  </m:r>
                                </m:e>
                                <m:lim>
                                  <m:r>
                                    <a:rPr lang="en-US" altLang="zh-CN" sz="2000" i="1" dirty="0">
                                      <a:latin typeface="Cambria Math" panose="02040503050406030204" pitchFamily="18" charset="0"/>
                                      <a:cs typeface="Times New Roman" panose="02020603050405020304" pitchFamily="18" charset="0"/>
                                      <a:sym typeface="+mn-ea"/>
                                    </a:rPr>
                                    <m:t>𝑶</m:t>
                                  </m:r>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𝒢</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e>
                                      <m:r>
                                        <a:rPr lang="en-US" altLang="zh-CN" sz="2000" i="1" dirty="0">
                                          <a:latin typeface="Cambria Math" panose="02040503050406030204" pitchFamily="18" charset="0"/>
                                          <a:cs typeface="Times New Roman" panose="02020603050405020304" pitchFamily="18" charset="0"/>
                                          <a:sym typeface="+mn-ea"/>
                                        </a:rPr>
                                        <m:t>𝒫</m:t>
                                      </m:r>
                                      <m:d>
                                        <m:dPr>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d>
                                    </m:e>
                                  </m:d>
                                </m:lim>
                              </m:limLow>
                            </m:fName>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𝐸</m:t>
                                  </m:r>
                                </m:e>
                                <m:sub>
                                  <m:r>
                                    <a:rPr lang="en-US" altLang="zh-CN" sz="2000" i="1" dirty="0">
                                      <a:latin typeface="Cambria Math" panose="02040503050406030204" pitchFamily="18" charset="0"/>
                                      <a:cs typeface="Times New Roman" panose="02020603050405020304" pitchFamily="18" charset="0"/>
                                      <a:sym typeface="+mn-ea"/>
                                    </a:rPr>
                                    <m:t>𝑑</m:t>
                                  </m:r>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𝔻</m:t>
                                  </m:r>
                                </m:sub>
                              </m:sSub>
                              <m:d>
                                <m:dPr>
                                  <m:begChr m:val="["/>
                                  <m:endChr m:val="]"/>
                                  <m:ctrlPr>
                                    <a:rPr lang="en-US" altLang="zh-CN" sz="2000" i="1" dirty="0">
                                      <a:latin typeface="Cambria Math" panose="02040503050406030204" pitchFamily="18" charset="0"/>
                                      <a:cs typeface="Times New Roman" panose="02020603050405020304" pitchFamily="18" charset="0"/>
                                      <a:sym typeface="+mn-ea"/>
                                    </a:rPr>
                                  </m:ctrlPr>
                                </m:dPr>
                                <m:e>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ℱ</m:t>
                                      </m:r>
                                    </m:e>
                                    <m:sup>
                                      <m:r>
                                        <a:rPr lang="en-US" altLang="zh-CN" sz="2000" i="1" dirty="0">
                                          <a:latin typeface="Cambria Math" panose="02040503050406030204" pitchFamily="18" charset="0"/>
                                          <a:cs typeface="Times New Roman" panose="02020603050405020304" pitchFamily="18" charset="0"/>
                                          <a:sym typeface="+mn-ea"/>
                                        </a:rPr>
                                        <m:t>𝒩</m:t>
                                      </m:r>
                                    </m:sup>
                                  </m:sSup>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e>
                              </m:d>
                            </m:e>
                          </m:func>
                        </m:e>
                      </m:func>
                      <m:r>
                        <a:rPr lang="en-US" altLang="zh-CN" sz="2000" i="1" dirty="0" smtClean="0">
                          <a:latin typeface="Cambria Math" panose="02040503050406030204" pitchFamily="18" charset="0"/>
                          <a:cs typeface="Times New Roman" panose="02020603050405020304" pitchFamily="18" charset="0"/>
                          <a:sym typeface="+mn-ea"/>
                        </a:rPr>
                        <m:t>,</m:t>
                      </m:r>
                    </m:oMath>
                  </m:oMathPara>
                </a14:m>
                <a:endParaRPr lang="en-US" altLang="zh-CN" sz="2000" dirty="0">
                  <a:latin typeface="Times New Roman" panose="020206030504050203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sym typeface="+mn-ea"/>
                  </a:rPr>
                  <a:t>subject to a total computational budget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𝑇</m:t>
                    </m:r>
                  </m:oMath>
                </a14:m>
                <a:r>
                  <a:rPr lang="en-US" altLang="zh-CN" sz="2000" dirty="0">
                    <a:latin typeface="Times New Roman" panose="02020603050405020304" pitchFamily="18" charset="0"/>
                    <a:cs typeface="Times New Roman" panose="02020603050405020304" pitchFamily="18" charset="0"/>
                    <a:sym typeface="+mn-ea"/>
                  </a:rPr>
                  <a:t> (e.g., total solver runs or evaluation time).</a:t>
                </a:r>
              </a:p>
            </p:txBody>
          </p:sp>
        </mc:Choice>
        <mc:Fallback>
          <p:sp>
            <p:nvSpPr>
              <p:cNvPr id="7" name="文本框 6">
                <a:extLst>
                  <a:ext uri="{FF2B5EF4-FFF2-40B4-BE49-F238E27FC236}">
                    <a16:creationId xmlns:a16="http://schemas.microsoft.com/office/drawing/2014/main" id="{0258BC87-0A4C-E1AF-226A-48B17F590DB4}"/>
                  </a:ext>
                </a:extLst>
              </p:cNvPr>
              <p:cNvSpPr txBox="1">
                <a:spLocks noRot="1" noChangeAspect="1" noMove="1" noResize="1" noEditPoints="1" noAdjustHandles="1" noChangeArrowheads="1" noChangeShapeType="1" noTextEdit="1"/>
              </p:cNvSpPr>
              <p:nvPr/>
            </p:nvSpPr>
            <p:spPr>
              <a:xfrm>
                <a:off x="360044" y="894714"/>
                <a:ext cx="11508106" cy="4255136"/>
              </a:xfrm>
              <a:prstGeom prst="rect">
                <a:avLst/>
              </a:prstGeom>
              <a:blipFill>
                <a:blip r:embed="rId3"/>
                <a:stretch>
                  <a:fillRect l="-530" t="-86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48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1DF14-82F3-B221-B586-4EF913405F08}"/>
            </a:ext>
          </a:extLst>
        </p:cNvPr>
        <p:cNvGrpSpPr/>
        <p:nvPr/>
      </p:nvGrpSpPr>
      <p:grpSpPr>
        <a:xfrm>
          <a:off x="0" y="0"/>
          <a:ext cx="0" cy="0"/>
          <a:chOff x="0" y="0"/>
          <a:chExt cx="0" cy="0"/>
        </a:xfrm>
      </p:grpSpPr>
      <p:sp>
        <p:nvSpPr>
          <p:cNvPr id="25" name="标题 1">
            <a:extLst>
              <a:ext uri="{FF2B5EF4-FFF2-40B4-BE49-F238E27FC236}">
                <a16:creationId xmlns:a16="http://schemas.microsoft.com/office/drawing/2014/main" id="{A6BE13B8-20D9-8BED-45CD-2137B43B4644}"/>
              </a:ext>
            </a:extLst>
          </p:cNvPr>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Markov decision process</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EA04D5B2-9853-CDE7-92CE-3EBFF67A5841}"/>
                  </a:ext>
                </a:extLst>
              </p:cNvPr>
              <p:cNvSpPr txBox="1"/>
              <p:nvPr/>
            </p:nvSpPr>
            <p:spPr>
              <a:xfrm>
                <a:off x="360044" y="894714"/>
                <a:ext cx="11508106" cy="5607686"/>
              </a:xfrm>
              <a:prstGeom prst="rect">
                <a:avLst/>
              </a:prstGeom>
              <a:noFill/>
            </p:spPr>
            <p:txBody>
              <a:bodyPr wrap="square" rtlCol="0" anchor="t">
                <a:no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Five-Element Tuple of Decision-Making: </a:t>
                </a:r>
                <a14:m>
                  <m:oMath xmlns:m="http://schemas.openxmlformats.org/officeDocument/2006/math">
                    <m:r>
                      <a:rPr lang="en-US" altLang="zh-CN" sz="2000" i="1">
                        <a:solidFill>
                          <a:srgbClr val="000000"/>
                        </a:solidFill>
                        <a:latin typeface="Cambria Math" panose="02040503050406030204" pitchFamily="18" charset="0"/>
                      </a:rPr>
                      <m:t>(</m:t>
                    </m:r>
                    <m:r>
                      <a:rPr lang="en-US" altLang="zh-CN" sz="2000" b="1" i="1">
                        <a:solidFill>
                          <a:srgbClr val="000000"/>
                        </a:solidFill>
                        <a:latin typeface="Cambria Math" panose="02040503050406030204" pitchFamily="18" charset="0"/>
                      </a:rPr>
                      <m:t>𝑺</m:t>
                    </m:r>
                    <m:r>
                      <a:rPr lang="en-US" altLang="zh-CN" sz="2000" b="1" i="1">
                        <a:solidFill>
                          <a:srgbClr val="000000"/>
                        </a:solidFill>
                        <a:latin typeface="Cambria Math" panose="02040503050406030204" pitchFamily="18" charset="0"/>
                      </a:rPr>
                      <m:t>,</m:t>
                    </m:r>
                    <m:r>
                      <a:rPr lang="en-US" altLang="zh-CN" sz="2000" b="1" i="1">
                        <a:solidFill>
                          <a:srgbClr val="000000"/>
                        </a:solidFill>
                        <a:latin typeface="Cambria Math" panose="02040503050406030204" pitchFamily="18" charset="0"/>
                      </a:rPr>
                      <m:t>𝑨</m:t>
                    </m:r>
                    <m:r>
                      <a:rPr lang="en-US" altLang="zh-CN" sz="2000" b="1" i="1">
                        <a:solidFill>
                          <a:srgbClr val="000000"/>
                        </a:solidFill>
                        <a:latin typeface="Cambria Math" panose="02040503050406030204" pitchFamily="18" charset="0"/>
                      </a:rPr>
                      <m:t>,</m:t>
                    </m:r>
                    <m:r>
                      <a:rPr lang="en-US" altLang="zh-CN" sz="2000" b="1" i="1">
                        <a:solidFill>
                          <a:srgbClr val="000000"/>
                        </a:solidFill>
                        <a:latin typeface="Cambria Math" panose="02040503050406030204" pitchFamily="18" charset="0"/>
                      </a:rPr>
                      <m:t>𝑷</m:t>
                    </m:r>
                    <m:r>
                      <a:rPr lang="en-US" altLang="zh-CN" sz="2000" b="1" i="1">
                        <a:solidFill>
                          <a:srgbClr val="000000"/>
                        </a:solidFill>
                        <a:latin typeface="Cambria Math" panose="02040503050406030204" pitchFamily="18" charset="0"/>
                      </a:rPr>
                      <m:t>,</m:t>
                    </m:r>
                    <m:r>
                      <a:rPr lang="en-US" altLang="zh-CN" sz="2000" b="1" i="1">
                        <a:solidFill>
                          <a:srgbClr val="000000"/>
                        </a:solidFill>
                        <a:latin typeface="Cambria Math" panose="02040503050406030204" pitchFamily="18" charset="0"/>
                      </a:rPr>
                      <m:t>𝑹</m:t>
                    </m:r>
                    <m:r>
                      <a:rPr lang="en-US" altLang="zh-CN" sz="2000" i="1">
                        <a:solidFill>
                          <a:srgbClr val="000000"/>
                        </a:solidFill>
                        <a:latin typeface="Cambria Math" panose="02040503050406030204" pitchFamily="18" charset="0"/>
                      </a:rPr>
                      <m:t>)</m:t>
                    </m:r>
                  </m:oMath>
                </a14:m>
                <a:r>
                  <a:rPr lang="en-US" altLang="zh-CN" sz="2000" dirty="0">
                    <a:solidFill>
                      <a:srgbClr val="0000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l"/>
                </a:pPr>
                <a:endParaRPr lang="en-US" altLang="zh-CN" sz="2000" b="1"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State Space </a:t>
                </a:r>
                <a14:m>
                  <m:oMath xmlns:m="http://schemas.openxmlformats.org/officeDocument/2006/math">
                    <m:r>
                      <a:rPr lang="en-US" altLang="zh-CN" sz="2000" b="1" i="1">
                        <a:solidFill>
                          <a:srgbClr val="000000"/>
                        </a:solidFill>
                        <a:latin typeface="Cambria Math" panose="02040503050406030204" pitchFamily="18" charset="0"/>
                      </a:rPr>
                      <m:t>𝑺</m:t>
                    </m:r>
                  </m:oMath>
                </a14:m>
                <a:endParaRPr lang="en-US" altLang="zh-CN" sz="2000" b="1" dirty="0">
                  <a:solidFill>
                    <a:srgbClr val="000000"/>
                  </a:solidFill>
                  <a:latin typeface="Times New Roman" panose="02020603050405020304" pitchFamily="18" charset="0"/>
                </a:endParaRPr>
              </a:p>
              <a:p>
                <a:pPr indent="457200"/>
                <a:r>
                  <a:rPr lang="en-US" altLang="zh-CN" sz="2000" dirty="0">
                    <a:solidFill>
                      <a:schemeClr val="tx1"/>
                    </a:solidFill>
                    <a:latin typeface="Times New Roman" panose="02020603050405020304" pitchFamily="18" charset="0"/>
                    <a:cs typeface="Times New Roman" panose="02020603050405020304" pitchFamily="18" charset="0"/>
                  </a:rPr>
                  <a:t>Each</a:t>
                </a:r>
                <a:r>
                  <a:rPr lang="en-US" altLang="zh-CN"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𝑠</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𝑺</m:t>
                    </m:r>
                  </m:oMath>
                </a14:m>
                <a:r>
                  <a:rPr lang="en-US" altLang="zh-CN" sz="2000" b="1"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represent current operator combination and other information.</a:t>
                </a:r>
                <a:endParaRPr lang="en-US" altLang="zh-CN" sz="2000" i="1" dirty="0">
                  <a:latin typeface="Times New Roman" panose="02020603050405020304" pitchFamily="18" charset="0"/>
                  <a:cs typeface="Times New Roman" panose="02020603050405020304" pitchFamily="18" charset="0"/>
                </a:endParaRPr>
              </a:p>
              <a:p>
                <a:pPr indent="457200"/>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𝑠</m:t>
                        </m:r>
                      </m:e>
                      <m:sub>
                        <m:r>
                          <a:rPr lang="en-US" altLang="zh-CN" sz="2000" i="1" dirty="0" smtClean="0">
                            <a:latin typeface="Cambria Math" panose="02040503050406030204" pitchFamily="18" charset="0"/>
                            <a:cs typeface="Times New Roman" panose="02020603050405020304" pitchFamily="18" charset="0"/>
                          </a:rPr>
                          <m:t>𝑡</m:t>
                        </m:r>
                      </m:sub>
                    </m:sSub>
                    <m:r>
                      <a:rPr lang="en-US" altLang="zh-CN" sz="2000" i="1" dirty="0">
                        <a:latin typeface="Cambria Math" panose="02040503050406030204" pitchFamily="18" charset="0"/>
                        <a:cs typeface="Times New Roman" panose="02020603050405020304" pitchFamily="18" charset="0"/>
                      </a:rPr>
                      <m:t>=</m:t>
                    </m:r>
                    <m:d>
                      <m:dPr>
                        <m:sepChr m:val="∣"/>
                        <m:ctrlPr>
                          <a:rPr lang="en-US" altLang="zh-CN" sz="2000" i="1" dirty="0">
                            <a:latin typeface="Cambria Math" panose="02040503050406030204" pitchFamily="18" charset="0"/>
                            <a:cs typeface="Times New Roman" panose="02020603050405020304" pitchFamily="18" charset="0"/>
                          </a:rPr>
                        </m:ctrlPr>
                      </m:dPr>
                      <m:e>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𝑂</m:t>
                            </m:r>
                          </m:e>
                          <m:sub>
                            <m:r>
                              <a:rPr lang="en-US" altLang="zh-CN" sz="2000" i="1" dirty="0">
                                <a:latin typeface="Cambria Math" panose="02040503050406030204" pitchFamily="18" charset="0"/>
                                <a:cs typeface="Times New Roman" panose="02020603050405020304" pitchFamily="18" charset="0"/>
                              </a:rPr>
                              <m:t>1,</m:t>
                            </m:r>
                            <m:r>
                              <a:rPr lang="en-US" altLang="zh-CN" sz="2000" i="1" dirty="0">
                                <a:latin typeface="Cambria Math" panose="02040503050406030204" pitchFamily="18" charset="0"/>
                                <a:cs typeface="Times New Roman" panose="02020603050405020304" pitchFamily="18" charset="0"/>
                              </a:rPr>
                              <m:t>𝑡</m:t>
                            </m:r>
                          </m:sub>
                        </m:sSub>
                        <m:r>
                          <a:rPr lang="en-US" altLang="zh-CN" sz="2000" i="1" dirty="0">
                            <a:latin typeface="Cambria Math" panose="02040503050406030204" pitchFamily="18" charset="0"/>
                            <a:cs typeface="Times New Roman" panose="02020603050405020304" pitchFamily="18" charset="0"/>
                          </a:rPr>
                          <m:t>,</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𝑂</m:t>
                            </m:r>
                          </m:e>
                          <m:sub>
                            <m:r>
                              <a:rPr lang="en-US" altLang="zh-CN" sz="2000" i="1" dirty="0">
                                <a:latin typeface="Cambria Math" panose="02040503050406030204" pitchFamily="18" charset="0"/>
                                <a:cs typeface="Times New Roman" panose="02020603050405020304" pitchFamily="18" charset="0"/>
                              </a:rPr>
                              <m:t>2,</m:t>
                            </m:r>
                            <m:r>
                              <a:rPr lang="en-US" altLang="zh-CN" sz="2000" i="1" dirty="0">
                                <a:latin typeface="Cambria Math" panose="02040503050406030204" pitchFamily="18" charset="0"/>
                                <a:cs typeface="Times New Roman" panose="02020603050405020304" pitchFamily="18" charset="0"/>
                              </a:rPr>
                              <m:t>𝑡</m:t>
                            </m:r>
                          </m:sub>
                        </m:sSub>
                        <m:r>
                          <a:rPr lang="en-US" altLang="zh-CN" sz="2000" i="1" dirty="0">
                            <a:latin typeface="Cambria Math" panose="02040503050406030204" pitchFamily="18" charset="0"/>
                            <a:cs typeface="Times New Roman" panose="02020603050405020304" pitchFamily="18" charset="0"/>
                          </a:rPr>
                          <m:t>,…,</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𝑂</m:t>
                            </m:r>
                          </m:e>
                          <m:sub>
                            <m:r>
                              <a:rPr lang="en-US" altLang="zh-CN" sz="2000" b="0" i="1" dirty="0" smtClean="0">
                                <a:latin typeface="Cambria Math" panose="02040503050406030204" pitchFamily="18" charset="0"/>
                                <a:cs typeface="Times New Roman" panose="02020603050405020304" pitchFamily="18" charset="0"/>
                              </a:rPr>
                              <m:t>𝐾</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𝑡</m:t>
                            </m:r>
                          </m:sub>
                        </m:sSub>
                      </m:e>
                      <m:e>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𝑷</m:t>
                            </m:r>
                          </m:e>
                          <m:sub>
                            <m:r>
                              <a:rPr lang="en-US" altLang="zh-CN" sz="2000" i="1" dirty="0">
                                <a:latin typeface="Cambria Math" panose="02040503050406030204" pitchFamily="18" charset="0"/>
                                <a:cs typeface="Times New Roman" panose="02020603050405020304" pitchFamily="18" charset="0"/>
                              </a:rPr>
                              <m:t>𝒕</m:t>
                            </m:r>
                          </m:sub>
                        </m:sSub>
                      </m:e>
                    </m:d>
                  </m:oMath>
                </a14:m>
                <a:r>
                  <a:rPr lang="en-US" altLang="zh-CN" sz="2000" dirty="0">
                    <a:latin typeface="Times New Roman" panose="02020603050405020304" pitchFamily="18" charset="0"/>
                    <a:cs typeface="Times New Roman" panose="02020603050405020304" pitchFamily="18" charset="0"/>
                  </a:rPr>
                  <a:t> , where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𝑂</m:t>
                        </m:r>
                      </m:e>
                      <m:sub>
                        <m:r>
                          <a:rPr lang="en-US" altLang="zh-CN" sz="2000" b="0" i="1" dirty="0" smtClean="0">
                            <a:latin typeface="Cambria Math" panose="02040503050406030204" pitchFamily="18" charset="0"/>
                            <a:cs typeface="Times New Roman" panose="02020603050405020304" pitchFamily="18" charset="0"/>
                          </a:rPr>
                          <m:t>𝑖</m:t>
                        </m:r>
                        <m:r>
                          <a:rPr lang="en-US" altLang="zh-CN" sz="2000" b="0" i="1" dirty="0"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𝑡</m:t>
                        </m:r>
                      </m:sub>
                    </m:sSub>
                  </m:oMath>
                </a14:m>
                <a:r>
                  <a:rPr lang="en-US" altLang="zh-CN" sz="2000" dirty="0">
                    <a:latin typeface="Times New Roman" panose="02020603050405020304" pitchFamily="18" charset="0"/>
                    <a:cs typeface="Times New Roman" panose="02020603050405020304" pitchFamily="18" charset="0"/>
                  </a:rPr>
                  <a:t> denotes the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𝑖</m:t>
                    </m:r>
                  </m:oMath>
                </a14:m>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th</a:t>
                </a:r>
                <a:r>
                  <a:rPr lang="en-US" altLang="zh-CN" sz="2000" dirty="0">
                    <a:latin typeface="Times New Roman" panose="02020603050405020304" pitchFamily="18" charset="0"/>
                    <a:cs typeface="Times New Roman" panose="02020603050405020304" pitchFamily="18" charset="0"/>
                  </a:rPr>
                  <a:t> operator at step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𝑡</m:t>
                    </m:r>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𝑷</m:t>
                        </m:r>
                      </m:e>
                      <m:sub>
                        <m:r>
                          <a:rPr lang="en-US" altLang="zh-CN" sz="2000" i="1" dirty="0" smtClean="0">
                            <a:latin typeface="Cambria Math" panose="02040503050406030204" pitchFamily="18" charset="0"/>
                            <a:cs typeface="Times New Roman" panose="02020603050405020304" pitchFamily="18" charset="0"/>
                          </a:rPr>
                          <m:t>𝒕</m:t>
                        </m:r>
                      </m:sub>
                    </m:sSub>
                    <m:r>
                      <a:rPr lang="en-US" altLang="zh-CN" sz="2000" i="1" dirty="0" smtClean="0">
                        <a:latin typeface="Cambria Math" panose="02040503050406030204" pitchFamily="18" charset="0"/>
                        <a:cs typeface="Times New Roman" panose="02020603050405020304" pitchFamily="18" charset="0"/>
                      </a:rPr>
                      <m:t>=</m:t>
                    </m:r>
                    <m:d>
                      <m:dPr>
                        <m:ctrlPr>
                          <a:rPr lang="en-US" altLang="zh-CN" sz="2000" i="1" dirty="0" smtClean="0">
                            <a:latin typeface="Cambria Math" panose="02040503050406030204" pitchFamily="18" charset="0"/>
                            <a:cs typeface="Times New Roman" panose="02020603050405020304" pitchFamily="18" charset="0"/>
                          </a:rPr>
                        </m:ctrlPr>
                      </m:dPr>
                      <m:e>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𝑝</m:t>
                            </m:r>
                          </m:e>
                          <m:sub>
                            <m:r>
                              <a:rPr lang="en-US" altLang="zh-CN" sz="2000" i="1" dirty="0" smtClean="0">
                                <a:latin typeface="Cambria Math" panose="02040503050406030204" pitchFamily="18" charset="0"/>
                                <a:cs typeface="Times New Roman" panose="02020603050405020304" pitchFamily="18" charset="0"/>
                              </a:rPr>
                              <m:t>1,</m:t>
                            </m:r>
                            <m:r>
                              <a:rPr lang="en-US" altLang="zh-CN" sz="2000" i="1" dirty="0" smtClean="0">
                                <a:latin typeface="Cambria Math" panose="02040503050406030204" pitchFamily="18" charset="0"/>
                                <a:cs typeface="Times New Roman" panose="02020603050405020304" pitchFamily="18" charset="0"/>
                              </a:rPr>
                              <m:t>𝑡</m:t>
                            </m:r>
                          </m:sub>
                        </m:sSub>
                        <m:r>
                          <a:rPr lang="en-US" altLang="zh-CN" sz="2000" i="1" dirty="0" smtClean="0">
                            <a:latin typeface="Cambria Math" panose="02040503050406030204" pitchFamily="18" charset="0"/>
                            <a:cs typeface="Times New Roman" panose="02020603050405020304" pitchFamily="18" charset="0"/>
                          </a:rPr>
                          <m:t>,</m:t>
                        </m:r>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𝑝</m:t>
                            </m:r>
                          </m:e>
                          <m:sub>
                            <m:r>
                              <a:rPr lang="en-US" altLang="zh-CN" sz="2000" i="1" dirty="0" smtClean="0">
                                <a:latin typeface="Cambria Math" panose="02040503050406030204" pitchFamily="18" charset="0"/>
                                <a:cs typeface="Times New Roman" panose="02020603050405020304" pitchFamily="18" charset="0"/>
                              </a:rPr>
                              <m:t>2,</m:t>
                            </m:r>
                            <m:r>
                              <a:rPr lang="en-US" altLang="zh-CN" sz="2000" i="1" dirty="0" smtClean="0">
                                <a:latin typeface="Cambria Math" panose="02040503050406030204" pitchFamily="18" charset="0"/>
                                <a:cs typeface="Times New Roman" panose="02020603050405020304" pitchFamily="18" charset="0"/>
                              </a:rPr>
                              <m:t>𝑡</m:t>
                            </m:r>
                          </m:sub>
                        </m:sSub>
                        <m:r>
                          <a:rPr lang="en-US" altLang="zh-CN" sz="2000" i="1" dirty="0" smtClean="0">
                            <a:latin typeface="Cambria Math" panose="02040503050406030204" pitchFamily="18" charset="0"/>
                            <a:cs typeface="Times New Roman" panose="02020603050405020304" pitchFamily="18" charset="0"/>
                          </a:rPr>
                          <m:t>,…,</m:t>
                        </m:r>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𝑝</m:t>
                            </m:r>
                          </m:e>
                          <m:sub>
                            <m:r>
                              <a:rPr lang="en-US" altLang="zh-CN" sz="2000" i="1" dirty="0">
                                <a:latin typeface="Cambria Math" panose="02040503050406030204" pitchFamily="18" charset="0"/>
                                <a:cs typeface="Times New Roman" panose="02020603050405020304" pitchFamily="18" charset="0"/>
                              </a:rPr>
                              <m:t>𝐾</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𝑡</m:t>
                            </m:r>
                          </m:sub>
                        </m:sSub>
                      </m:e>
                    </m:d>
                  </m:oMath>
                </a14:m>
                <a:r>
                  <a:rPr lang="en-US" altLang="zh-CN" sz="2000" dirty="0">
                    <a:latin typeface="Times New Roman" panose="02020603050405020304" pitchFamily="18" charset="0"/>
                    <a:cs typeface="Times New Roman" panose="02020603050405020304" pitchFamily="18" charset="0"/>
                  </a:rPr>
                  <a:t> represents the corresponding prompt set, with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𝑝</m:t>
                        </m:r>
                      </m:e>
                      <m:sub>
                        <m:r>
                          <a:rPr lang="en-US" altLang="zh-CN"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𝑡</m:t>
                        </m:r>
                      </m:sub>
                    </m:sSub>
                  </m:oMath>
                </a14:m>
                <a:r>
                  <a:rPr lang="en-US" altLang="zh-CN" sz="2000" dirty="0">
                    <a:latin typeface="Times New Roman" panose="02020603050405020304" pitchFamily="18" charset="0"/>
                    <a:cs typeface="Times New Roman" panose="02020603050405020304" pitchFamily="18" charset="0"/>
                  </a:rPr>
                  <a:t> being the prompt template used for the generation of </a:t>
                </a:r>
                <a14:m>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𝑂</m:t>
                        </m:r>
                      </m:e>
                      <m:sub>
                        <m:r>
                          <a:rPr lang="en-US" altLang="zh-CN"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𝑡</m:t>
                        </m:r>
                      </m:sub>
                    </m:sSub>
                  </m:oMath>
                </a14:m>
                <a:r>
                  <a:rPr lang="en-US" altLang="zh-CN" sz="2000" dirty="0">
                    <a:latin typeface="Times New Roman" panose="02020603050405020304" pitchFamily="18" charset="0"/>
                    <a:cs typeface="Times New Roman" panose="02020603050405020304" pitchFamily="18" charset="0"/>
                  </a:rPr>
                  <a:t>.</a:t>
                </a:r>
              </a:p>
              <a:p>
                <a:pPr indent="457200"/>
                <a:endParaRPr lang="en-US" altLang="zh-CN"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Action Space </a:t>
                </a:r>
                <a14:m>
                  <m:oMath xmlns:m="http://schemas.openxmlformats.org/officeDocument/2006/math">
                    <m:r>
                      <a:rPr lang="en-US" altLang="zh-CN" sz="2000" b="1">
                        <a:solidFill>
                          <a:srgbClr val="000000"/>
                        </a:solidFill>
                        <a:latin typeface="Cambria Math" panose="02040503050406030204" pitchFamily="18" charset="0"/>
                      </a:rPr>
                      <m:t>𝐀</m:t>
                    </m:r>
                  </m:oMath>
                </a14:m>
                <a:endParaRPr lang="en-US" altLang="zh-CN" sz="2000" b="1" dirty="0">
                  <a:solidFill>
                    <a:srgbClr val="000000"/>
                  </a:solidFill>
                  <a:latin typeface="Times New Roman" panose="02020603050405020304" pitchFamily="18" charset="0"/>
                  <a:cs typeface="Times New Roman" panose="02020603050405020304" pitchFamily="18" charset="0"/>
                </a:endParaRPr>
              </a:p>
              <a:p>
                <a:pPr lvl="1"/>
                <a:r>
                  <a:rPr lang="en-US" altLang="zh-CN" sz="2000" dirty="0">
                    <a:solidFill>
                      <a:srgbClr val="000000"/>
                    </a:solidFill>
                    <a:latin typeface="Times New Roman" panose="02020603050405020304" pitchFamily="18" charset="0"/>
                    <a:cs typeface="Times New Roman" panose="02020603050405020304" pitchFamily="18" charset="0"/>
                  </a:rPr>
                  <a:t>Each</a:t>
                </a:r>
                <a:r>
                  <a:rPr lang="en-US" altLang="zh-CN" sz="2000" b="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𝑎</m:t>
                        </m:r>
                      </m:e>
                      <m:sub>
                        <m:r>
                          <a:rPr lang="en-US" altLang="zh-CN" sz="2000" i="1">
                            <a:solidFill>
                              <a:srgbClr val="000000"/>
                            </a:solidFill>
                            <a:latin typeface="Cambria Math" panose="02040503050406030204" pitchFamily="18" charset="0"/>
                          </a:rPr>
                          <m:t>𝑡</m:t>
                        </m:r>
                      </m:sub>
                    </m:sSub>
                    <m:r>
                      <a:rPr lang="en-US" altLang="zh-CN" sz="2000" i="1">
                        <a:solidFill>
                          <a:srgbClr val="000000"/>
                        </a:solidFill>
                        <a:latin typeface="Cambria Math" panose="02040503050406030204" pitchFamily="18" charset="0"/>
                      </a:rPr>
                      <m:t>∈</m:t>
                    </m:r>
                    <m:r>
                      <a:rPr lang="en-US" altLang="zh-CN" sz="2000" b="1" i="1">
                        <a:solidFill>
                          <a:srgbClr val="000000"/>
                        </a:solidFill>
                        <a:latin typeface="Cambria Math" panose="02040503050406030204" pitchFamily="18" charset="0"/>
                      </a:rPr>
                      <m:t>𝑨</m:t>
                    </m:r>
                  </m:oMath>
                </a14:m>
                <a:r>
                  <a:rPr lang="zh-CN" altLang="en-US" sz="2000" dirty="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𝑎</m:t>
                        </m:r>
                      </m:e>
                      <m:sub>
                        <m:r>
                          <a:rPr lang="en-US" altLang="zh-CN" sz="2000" i="1">
                            <a:solidFill>
                              <a:srgbClr val="000000"/>
                            </a:solidFill>
                            <a:latin typeface="Cambria Math" panose="02040503050406030204" pitchFamily="18" charset="0"/>
                          </a:rPr>
                          <m:t>𝑡</m:t>
                        </m:r>
                      </m:sub>
                    </m:sSub>
                    <m:r>
                      <a:rPr lang="en-US" altLang="zh-CN" sz="2000" i="1">
                        <a:solidFill>
                          <a:srgbClr val="000000"/>
                        </a:solidFill>
                        <a:latin typeface="Cambria Math" panose="02040503050406030204" pitchFamily="18" charset="0"/>
                      </a:rPr>
                      <m:t>=</m:t>
                    </m:r>
                    <m:d>
                      <m:dPr>
                        <m:ctrlPr>
                          <a:rPr lang="en-US" altLang="zh-CN" sz="2000" i="1">
                            <a:solidFill>
                              <a:srgbClr val="00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𝑖</m:t>
                        </m:r>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𝑤</m:t>
                            </m:r>
                          </m:e>
                          <m:sub>
                            <m:r>
                              <a:rPr lang="en-US" altLang="zh-CN" sz="2000" i="1">
                                <a:solidFill>
                                  <a:srgbClr val="FF0000"/>
                                </a:solidFill>
                                <a:latin typeface="Cambria Math" panose="02040503050406030204" pitchFamily="18" charset="0"/>
                              </a:rPr>
                              <m:t>𝑖</m:t>
                            </m:r>
                          </m:sub>
                        </m:sSub>
                      </m:e>
                    </m:d>
                  </m:oMath>
                </a14:m>
                <a:r>
                  <a:rPr lang="en-US" altLang="zh-CN" sz="2000" dirty="0">
                    <a:solidFill>
                      <a:srgbClr val="000000"/>
                    </a:solidFill>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zh-CN" sz="2000" i="1">
                            <a:solidFill>
                              <a:srgbClr val="000000"/>
                            </a:solidFill>
                            <a:latin typeface="Cambria Math" panose="02040503050406030204" pitchFamily="18" charset="0"/>
                            <a:cs typeface="Times New Roman" panose="02020603050405020304" pitchFamily="18" charset="0"/>
                          </a:rPr>
                        </m:ctrlPr>
                      </m:sSubPr>
                      <m:e>
                        <m:r>
                          <a:rPr lang="en-US" altLang="zh-CN" sz="2000" i="1">
                            <a:solidFill>
                              <a:srgbClr val="000000"/>
                            </a:solidFill>
                            <a:latin typeface="Cambria Math" panose="02040503050406030204" pitchFamily="18" charset="0"/>
                            <a:cs typeface="Times New Roman" panose="02020603050405020304" pitchFamily="18" charset="0"/>
                          </a:rPr>
                          <m:t>𝑤</m:t>
                        </m:r>
                      </m:e>
                      <m:sub>
                        <m:r>
                          <a:rPr lang="en-US" altLang="zh-CN" sz="2000" i="1">
                            <a:solidFill>
                              <a:srgbClr val="000000"/>
                            </a:solidFill>
                            <a:latin typeface="Cambria Math" panose="02040503050406030204" pitchFamily="18" charset="0"/>
                            <a:cs typeface="Times New Roman" panose="02020603050405020304" pitchFamily="18" charset="0"/>
                          </a:rPr>
                          <m:t>𝑖</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represents whether to override new prompt </a:t>
                </a:r>
                <a14:m>
                  <m:oMath xmlns:m="http://schemas.openxmlformats.org/officeDocument/2006/math">
                    <m:sSubSup>
                      <m:sSubSupPr>
                        <m:ctrlPr>
                          <a:rPr lang="en-US" altLang="zh-CN" sz="2000" i="1">
                            <a:solidFill>
                              <a:srgbClr val="000000"/>
                            </a:solidFill>
                            <a:latin typeface="Cambria Math" panose="02040503050406030204" pitchFamily="18" charset="0"/>
                            <a:cs typeface="Times New Roman" panose="02020603050405020304" pitchFamily="18" charset="0"/>
                          </a:rPr>
                        </m:ctrlPr>
                      </m:sSubSupPr>
                      <m:e>
                        <m:r>
                          <a:rPr lang="en-US" altLang="zh-CN" sz="2000" i="1">
                            <a:solidFill>
                              <a:srgbClr val="000000"/>
                            </a:solidFill>
                            <a:latin typeface="Cambria Math" panose="02040503050406030204" pitchFamily="18" charset="0"/>
                            <a:cs typeface="Times New Roman" panose="02020603050405020304" pitchFamily="18" charset="0"/>
                          </a:rPr>
                          <m:t>𝑝</m:t>
                        </m:r>
                      </m:e>
                      <m:sub>
                        <m:r>
                          <a:rPr lang="en-US" altLang="zh-CN" sz="2000" i="1">
                            <a:solidFill>
                              <a:srgbClr val="000000"/>
                            </a:solidFill>
                            <a:latin typeface="Cambria Math" panose="02040503050406030204" pitchFamily="18" charset="0"/>
                            <a:cs typeface="Times New Roman" panose="02020603050405020304" pitchFamily="18" charset="0"/>
                          </a:rPr>
                          <m:t>𝑖</m:t>
                        </m:r>
                      </m:sub>
                      <m:sup>
                        <m:r>
                          <a:rPr lang="en-US" altLang="zh-CN" sz="2000" i="1">
                            <a:solidFill>
                              <a:srgbClr val="000000"/>
                            </a:solidFill>
                            <a:latin typeface="Cambria Math" panose="02040503050406030204" pitchFamily="18" charset="0"/>
                            <a:cs typeface="Times New Roman" panose="02020603050405020304" pitchFamily="18" charset="0"/>
                          </a:rPr>
                          <m:t>′</m:t>
                        </m:r>
                      </m:sup>
                    </m:sSubSup>
                    <m:r>
                      <a:rPr lang="en-US" altLang="zh-CN" sz="2000" i="1">
                        <a:solidFill>
                          <a:srgbClr val="000000"/>
                        </a:solidFill>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zh-CN" altLang="en-US" sz="2000" i="1">
                            <a:latin typeface="Cambria Math" panose="02040503050406030204" pitchFamily="18" charset="0"/>
                            <a:cs typeface="Times New Roman" panose="02020603050405020304" pitchFamily="18" charset="0"/>
                            <a:sym typeface="+mn-ea"/>
                          </a:rPr>
                          <m:t>𝒫</m:t>
                        </m:r>
                      </m:e>
                      <m:sub>
                        <m:r>
                          <a:rPr lang="en-US" altLang="zh-CN" sz="2000" i="1">
                            <a:latin typeface="Cambria Math" panose="02040503050406030204" pitchFamily="18" charset="0"/>
                            <a:cs typeface="Times New Roman" panose="02020603050405020304" pitchFamily="18" charset="0"/>
                            <a:sym typeface="+mn-ea"/>
                          </a:rPr>
                          <m:t>𝑖</m:t>
                        </m:r>
                      </m:sub>
                    </m:sSub>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m:t>
                        </m:r>
                      </m:e>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sym typeface="+mn-ea"/>
                              </a:rPr>
                              <m:t>𝑂</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𝑖</m:t>
                            </m:r>
                          </m:sub>
                        </m:sSub>
                      </m:e>
                    </m:d>
                  </m:oMath>
                </a14:m>
                <a:r>
                  <a:rPr lang="en-US" altLang="zh-CN" sz="2000" dirty="0">
                    <a:solidFill>
                      <a:srgbClr val="000000"/>
                    </a:solidFill>
                    <a:latin typeface="Times New Roman" panose="02020603050405020304" pitchFamily="18" charset="0"/>
                    <a:cs typeface="Times New Roman" panose="02020603050405020304" pitchFamily="18" charset="0"/>
                  </a:rPr>
                  <a:t> of operator</a:t>
                </a:r>
                <a:r>
                  <a:rPr lang="en-US" altLang="zh-CN" sz="2000" dirty="0">
                    <a:ea typeface="Cambria Math" panose="02040503050406030204" pitchFamily="18" charset="0"/>
                    <a:cs typeface="Times New Roman" panose="02020603050405020304" pitchFamily="18" charset="0"/>
                    <a:sym typeface="+mn-ea"/>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𝑂</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𝑖</m:t>
                        </m:r>
                      </m:sub>
                    </m:sSub>
                  </m:oMath>
                </a14:m>
                <a:r>
                  <a:rPr lang="en-US" altLang="zh-CN" sz="2000" dirty="0">
                    <a:solidFill>
                      <a:srgbClr val="000000"/>
                    </a:solidFill>
                    <a:latin typeface="Times New Roman" panose="02020603050405020304" pitchFamily="18" charset="0"/>
                    <a:cs typeface="Times New Roman" panose="02020603050405020304" pitchFamily="18" charset="0"/>
                  </a:rPr>
                  <a:t>.</a:t>
                </a:r>
              </a:p>
              <a:p>
                <a:endParaRPr lang="en-US" altLang="zh-CN" sz="20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000" b="1" dirty="0">
                    <a:solidFill>
                      <a:srgbClr val="000000"/>
                    </a:solidFill>
                    <a:latin typeface="Times New Roman" panose="02020603050405020304" pitchFamily="18" charset="0"/>
                    <a:cs typeface="Times New Roman" panose="02020603050405020304" pitchFamily="18" charset="0"/>
                  </a:rPr>
                  <a:t>Transition probability </a:t>
                </a:r>
                <a14:m>
                  <m:oMath xmlns:m="http://schemas.openxmlformats.org/officeDocument/2006/math">
                    <m:r>
                      <a:rPr lang="en-US" altLang="zh-CN" sz="2000" b="1" i="1">
                        <a:solidFill>
                          <a:srgbClr val="000000"/>
                        </a:solidFill>
                        <a:latin typeface="Cambria Math" panose="02040503050406030204" pitchFamily="18" charset="0"/>
                      </a:rPr>
                      <m:t>𝑷</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𝑠</m:t>
                    </m:r>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𝑠</m:t>
                        </m:r>
                      </m:e>
                      <m:sub>
                        <m:r>
                          <a:rPr lang="en-US" altLang="zh-CN" sz="2000" i="1">
                            <a:solidFill>
                              <a:srgbClr val="000000"/>
                            </a:solidFill>
                            <a:latin typeface="Cambria Math" panose="02040503050406030204" pitchFamily="18" charset="0"/>
                          </a:rPr>
                          <m:t>𝑡</m:t>
                        </m:r>
                      </m:sub>
                    </m:sSub>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𝑎</m:t>
                    </m:r>
                    <m:r>
                      <a:rPr lang="en-US" altLang="zh-CN" sz="2000" i="1">
                        <a:solidFill>
                          <a:srgbClr val="000000"/>
                        </a:solidFill>
                        <a:latin typeface="Cambria Math" panose="02040503050406030204" pitchFamily="18" charset="0"/>
                      </a:rPr>
                      <m:t>)</m:t>
                    </m:r>
                  </m:oMath>
                </a14:m>
                <a:endParaRPr lang="en-US" altLang="zh-CN" sz="2000" dirty="0">
                  <a:solidFill>
                    <a:srgbClr val="000000"/>
                  </a:solidFill>
                  <a:latin typeface="Times New Roman" panose="02020603050405020304" pitchFamily="18" charset="0"/>
                  <a:cs typeface="Times New Roman" panose="02020603050405020304" pitchFamily="18" charset="0"/>
                </a:endParaRPr>
              </a:p>
              <a:p>
                <a:pPr lvl="1"/>
                <a:r>
                  <a:rPr lang="en-US" altLang="zh-CN" sz="2000" dirty="0">
                    <a:solidFill>
                      <a:srgbClr val="000000"/>
                    </a:solidFill>
                    <a:latin typeface="Times New Roman" panose="02020603050405020304" pitchFamily="18" charset="0"/>
                    <a:cs typeface="Times New Roman" panose="02020603050405020304" pitchFamily="18" charset="0"/>
                  </a:rPr>
                  <a:t>Given </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𝑠</m:t>
                        </m:r>
                      </m:e>
                      <m:sub>
                        <m:r>
                          <a:rPr lang="en-US" altLang="zh-CN" sz="2000" i="1">
                            <a:solidFill>
                              <a:srgbClr val="000000"/>
                            </a:solidFill>
                            <a:latin typeface="Cambria Math" panose="02040503050406030204" pitchFamily="18" charset="0"/>
                          </a:rPr>
                          <m:t>𝑡</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and action </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𝑎</m:t>
                        </m:r>
                      </m:e>
                      <m:sub>
                        <m:r>
                          <a:rPr lang="en-US" altLang="zh-CN" sz="2000" i="1">
                            <a:solidFill>
                              <a:srgbClr val="000000"/>
                            </a:solidFill>
                            <a:latin typeface="Cambria Math" panose="02040503050406030204" pitchFamily="18" charset="0"/>
                          </a:rPr>
                          <m:t>𝑡</m:t>
                        </m:r>
                      </m:sub>
                    </m:sSub>
                  </m:oMath>
                </a14:m>
                <a:r>
                  <a:rPr lang="en-US" altLang="zh-CN" sz="2000" dirty="0">
                    <a:solidFill>
                      <a:srgbClr val="000000"/>
                    </a:solidFill>
                    <a:latin typeface="Times New Roman" panose="02020603050405020304" pitchFamily="18" charset="0"/>
                    <a:cs typeface="Times New Roman" panose="02020603050405020304" pitchFamily="18" charset="0"/>
                  </a:rPr>
                  <a:t>, generator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cs typeface="Times New Roman" panose="02020603050405020304" pitchFamily="18" charset="0"/>
                            <a:sym typeface="+mn-ea"/>
                          </a:rPr>
                          <m:t>𝐺</m:t>
                        </m:r>
                      </m:e>
                      <m:sub>
                        <m:r>
                          <a:rPr lang="en-US" altLang="zh-CN" sz="2000" i="1">
                            <a:latin typeface="Cambria Math" panose="02040503050406030204" pitchFamily="18" charset="0"/>
                            <a:cs typeface="Times New Roman" panose="02020603050405020304" pitchFamily="18" charset="0"/>
                            <a:sym typeface="+mn-ea"/>
                          </a:rPr>
                          <m:t>𝑖</m:t>
                        </m:r>
                      </m:sub>
                    </m:sSub>
                    <m:d>
                      <m:dPr>
                        <m:ctrlPr>
                          <a:rPr lang="en-US" altLang="zh-CN" sz="2000" i="1">
                            <a:latin typeface="Cambria Math" panose="02040503050406030204" pitchFamily="18" charset="0"/>
                            <a:cs typeface="Times New Roman" panose="02020603050405020304" pitchFamily="18" charset="0"/>
                            <a:sym typeface="+mn-ea"/>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m:t>
                        </m:r>
                      </m:e>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𝑖</m:t>
                            </m:r>
                          </m:sub>
                        </m:sSub>
                      </m:e>
                    </m:d>
                    <m:r>
                      <a:rPr lang="en-US" altLang="zh-CN" sz="2000" i="1">
                        <a:latin typeface="Cambria Math" panose="02040503050406030204" pitchFamily="18" charset="0"/>
                        <a:ea typeface="Cambria Math" panose="02040503050406030204" pitchFamily="18" charset="0"/>
                        <a:cs typeface="Times New Roman" panose="02020603050405020304" pitchFamily="18" charset="0"/>
                        <a:sym typeface="+mn-ea"/>
                      </a:rPr>
                      <m:t> </m:t>
                    </m:r>
                  </m:oMath>
                </a14:m>
                <a:r>
                  <a:rPr lang="en-US" altLang="zh-CN" sz="2000" dirty="0">
                    <a:solidFill>
                      <a:srgbClr val="000000"/>
                    </a:solidFill>
                    <a:latin typeface="Times New Roman" panose="02020603050405020304" pitchFamily="18" charset="0"/>
                    <a:cs typeface="Times New Roman" panose="02020603050405020304" pitchFamily="18" charset="0"/>
                  </a:rPr>
                  <a:t>will sample </a:t>
                </a:r>
                <a14:m>
                  <m:oMath xmlns:m="http://schemas.openxmlformats.org/officeDocument/2006/math">
                    <m:r>
                      <a:rPr lang="en-US" altLang="zh-CN" sz="2000" i="1">
                        <a:solidFill>
                          <a:srgbClr val="000000"/>
                        </a:solidFill>
                        <a:latin typeface="Cambria Math" panose="02040503050406030204" pitchFamily="18" charset="0"/>
                      </a:rPr>
                      <m:t>𝑛</m:t>
                    </m:r>
                  </m:oMath>
                </a14:m>
                <a:r>
                  <a:rPr lang="en-US" altLang="zh-CN" sz="2000" dirty="0">
                    <a:solidFill>
                      <a:srgbClr val="000000"/>
                    </a:solidFill>
                    <a:latin typeface="Times New Roman" panose="02020603050405020304" pitchFamily="18" charset="0"/>
                    <a:cs typeface="Times New Roman" panose="02020603050405020304" pitchFamily="18" charset="0"/>
                  </a:rPr>
                  <a:t> operator codes </a:t>
                </a:r>
                <a14:m>
                  <m:oMath xmlns:m="http://schemas.openxmlformats.org/officeDocument/2006/math">
                    <m:d>
                      <m:dPr>
                        <m:begChr m:val="{"/>
                        <m:endChr m:val="}"/>
                        <m:ctrlPr>
                          <a:rPr lang="en-US" altLang="zh-CN" sz="200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en-US" altLang="zh-CN" sz="2000" i="1">
                                <a:solidFill>
                                  <a:srgbClr val="000000"/>
                                </a:solidFill>
                                <a:latin typeface="Cambria Math" panose="02040503050406030204" pitchFamily="18" charset="0"/>
                              </a:rPr>
                              <m:t>𝑖</m:t>
                            </m:r>
                            <m:r>
                              <a:rPr lang="en-US" altLang="zh-CN" sz="2000" i="1">
                                <a:solidFill>
                                  <a:srgbClr val="000000"/>
                                </a:solidFill>
                                <a:latin typeface="Cambria Math" panose="02040503050406030204" pitchFamily="18" charset="0"/>
                              </a:rPr>
                              <m:t>,1</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en-US" altLang="zh-CN" sz="2000" i="1">
                                <a:solidFill>
                                  <a:srgbClr val="000000"/>
                                </a:solidFill>
                                <a:latin typeface="Cambria Math" panose="02040503050406030204" pitchFamily="18" charset="0"/>
                              </a:rPr>
                              <m:t>𝑖</m:t>
                            </m:r>
                            <m:r>
                              <a:rPr lang="en-US" altLang="zh-CN" sz="2000" i="1">
                                <a:solidFill>
                                  <a:srgbClr val="000000"/>
                                </a:solidFill>
                                <a:latin typeface="Cambria Math" panose="02040503050406030204" pitchFamily="18" charset="0"/>
                              </a:rPr>
                              <m:t>,2</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𝑐</m:t>
                            </m:r>
                          </m:e>
                          <m:sub>
                            <m:r>
                              <a:rPr lang="en-US" altLang="zh-CN" sz="2000" i="1">
                                <a:solidFill>
                                  <a:srgbClr val="000000"/>
                                </a:solidFill>
                                <a:latin typeface="Cambria Math" panose="02040503050406030204" pitchFamily="18" charset="0"/>
                              </a:rPr>
                              <m:t>𝑖</m:t>
                            </m:r>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𝑛</m:t>
                            </m:r>
                          </m:sub>
                        </m:sSub>
                      </m:e>
                    </m:d>
                    <m:r>
                      <a:rPr lang="en-US" altLang="zh-CN" sz="2000" i="1">
                        <a:solidFill>
                          <a:srgbClr val="000000"/>
                        </a:solidFill>
                        <a:latin typeface="Cambria Math" panose="02040503050406030204" pitchFamily="18" charset="0"/>
                      </a:rPr>
                      <m:t>.</m:t>
                    </m:r>
                  </m:oMath>
                </a14:m>
                <a:endParaRPr lang="en-US" altLang="zh-CN" sz="2000" dirty="0">
                  <a:solidFill>
                    <a:srgbClr val="000000"/>
                  </a:solidFill>
                  <a:latin typeface="Times New Roman" panose="02020603050405020304" pitchFamily="18" charset="0"/>
                  <a:cs typeface="Times New Roman" panose="02020603050405020304" pitchFamily="18" charset="0"/>
                </a:endParaRPr>
              </a:p>
              <a:p>
                <a:pPr lvl="1"/>
                <a:r>
                  <a:rPr lang="en-US" altLang="zh-CN" sz="2000" dirty="0">
                    <a:solidFill>
                      <a:srgbClr val="000000"/>
                    </a:solidFill>
                    <a:latin typeface="Times New Roman" panose="02020603050405020304" pitchFamily="18" charset="0"/>
                    <a:cs typeface="Times New Roman" panose="02020603050405020304" pitchFamily="18" charset="0"/>
                  </a:rPr>
                  <a:t>Fixing other operators, </a:t>
                </a:r>
                <a14:m>
                  <m:oMath xmlns:m="http://schemas.openxmlformats.org/officeDocument/2006/math">
                    <m:r>
                      <a:rPr lang="en-US" altLang="zh-CN" sz="2000" i="1" dirty="0">
                        <a:solidFill>
                          <a:srgbClr val="000000"/>
                        </a:solidFill>
                        <a:latin typeface="Cambria Math" panose="02040503050406030204" pitchFamily="18" charset="0"/>
                      </a:rPr>
                      <m:t>𝑛</m:t>
                    </m:r>
                  </m:oMath>
                </a14:m>
                <a:r>
                  <a:rPr lang="en-US" altLang="zh-CN" sz="2000" dirty="0">
                    <a:solidFill>
                      <a:srgbClr val="000000"/>
                    </a:solidFill>
                    <a:latin typeface="Times New Roman" panose="02020603050405020304" pitchFamily="18" charset="0"/>
                    <a:cs typeface="Times New Roman" panose="02020603050405020304" pitchFamily="18" charset="0"/>
                  </a:rPr>
                  <a:t> operator combinations </a:t>
                </a:r>
                <a14:m>
                  <m:oMath xmlns:m="http://schemas.openxmlformats.org/officeDocument/2006/math">
                    <m:r>
                      <a:rPr lang="en-US" altLang="zh-CN" sz="2000" i="1">
                        <a:solidFill>
                          <a:srgbClr val="000000"/>
                        </a:solidFill>
                        <a:latin typeface="Cambria Math" panose="02040503050406030204" pitchFamily="18" charset="0"/>
                      </a:rPr>
                      <m:t>{</m:t>
                    </m:r>
                    <m:sSubSup>
                      <m:sSubSupPr>
                        <m:ctrlPr>
                          <a:rPr lang="en-US" altLang="zh-CN" sz="2000" i="1">
                            <a:solidFill>
                              <a:srgbClr val="000000"/>
                            </a:solidFill>
                            <a:latin typeface="Cambria Math" panose="02040503050406030204" pitchFamily="18" charset="0"/>
                          </a:rPr>
                        </m:ctrlPr>
                      </m:sSubSupPr>
                      <m:e>
                        <m:r>
                          <a:rPr lang="en-US" altLang="zh-CN" sz="2000" i="1" dirty="0">
                            <a:latin typeface="Cambria Math" panose="02040503050406030204" pitchFamily="18" charset="0"/>
                            <a:cs typeface="Times New Roman" panose="02020603050405020304" pitchFamily="18" charset="0"/>
                            <a:sym typeface="+mn-ea"/>
                          </a:rPr>
                          <m:t>𝑶</m:t>
                        </m:r>
                      </m:e>
                      <m:sub>
                        <m:r>
                          <a:rPr lang="en-US" altLang="zh-CN" sz="2000" i="1">
                            <a:solidFill>
                              <a:srgbClr val="000000"/>
                            </a:solidFill>
                            <a:latin typeface="Cambria Math" panose="02040503050406030204" pitchFamily="18" charset="0"/>
                          </a:rPr>
                          <m:t>1</m:t>
                        </m:r>
                      </m:sub>
                      <m:sup>
                        <m:r>
                          <a:rPr lang="en-US" altLang="zh-CN" sz="2000" i="1">
                            <a:solidFill>
                              <a:srgbClr val="000000"/>
                            </a:solidFill>
                            <a:latin typeface="Cambria Math" panose="02040503050406030204" pitchFamily="18" charset="0"/>
                          </a:rPr>
                          <m:t>′</m:t>
                        </m:r>
                      </m:sup>
                    </m:sSubSup>
                    <m:r>
                      <a:rPr lang="en-US" altLang="zh-CN" sz="2000" i="1">
                        <a:solidFill>
                          <a:srgbClr val="000000"/>
                        </a:solidFill>
                        <a:latin typeface="Cambria Math" panose="02040503050406030204" pitchFamily="18" charset="0"/>
                      </a:rPr>
                      <m:t>,</m:t>
                    </m:r>
                    <m:sSubSup>
                      <m:sSubSupPr>
                        <m:ctrlPr>
                          <a:rPr lang="en-US" altLang="zh-CN" sz="2000" i="1">
                            <a:solidFill>
                              <a:srgbClr val="000000"/>
                            </a:solidFill>
                            <a:latin typeface="Cambria Math" panose="02040503050406030204" pitchFamily="18" charset="0"/>
                          </a:rPr>
                        </m:ctrlPr>
                      </m:sSubSupPr>
                      <m:e>
                        <m:r>
                          <a:rPr lang="en-US" altLang="zh-CN" sz="2000" i="1" dirty="0">
                            <a:latin typeface="Cambria Math" panose="02040503050406030204" pitchFamily="18" charset="0"/>
                            <a:cs typeface="Times New Roman" panose="02020603050405020304" pitchFamily="18" charset="0"/>
                            <a:sym typeface="+mn-ea"/>
                          </a:rPr>
                          <m:t>𝑶</m:t>
                        </m:r>
                      </m:e>
                      <m:sub>
                        <m:r>
                          <a:rPr lang="en-US" altLang="zh-CN" sz="2000" i="1">
                            <a:solidFill>
                              <a:srgbClr val="000000"/>
                            </a:solidFill>
                            <a:latin typeface="Cambria Math" panose="02040503050406030204" pitchFamily="18" charset="0"/>
                          </a:rPr>
                          <m:t>2</m:t>
                        </m:r>
                      </m:sub>
                      <m:sup>
                        <m:r>
                          <a:rPr lang="en-US" altLang="zh-CN" sz="2000" i="1">
                            <a:solidFill>
                              <a:srgbClr val="000000"/>
                            </a:solidFill>
                            <a:latin typeface="Cambria Math" panose="02040503050406030204" pitchFamily="18" charset="0"/>
                          </a:rPr>
                          <m:t>′</m:t>
                        </m:r>
                      </m:sup>
                    </m:sSubSup>
                    <m:r>
                      <a:rPr lang="en-US" altLang="zh-CN" sz="2000" i="1">
                        <a:solidFill>
                          <a:srgbClr val="000000"/>
                        </a:solidFill>
                        <a:latin typeface="Cambria Math" panose="02040503050406030204" pitchFamily="18" charset="0"/>
                      </a:rPr>
                      <m:t>,…,</m:t>
                    </m:r>
                    <m:sSubSup>
                      <m:sSubSupPr>
                        <m:ctrlPr>
                          <a:rPr lang="en-US" altLang="zh-CN" sz="2000" i="1">
                            <a:solidFill>
                              <a:srgbClr val="000000"/>
                            </a:solidFill>
                            <a:latin typeface="Cambria Math" panose="02040503050406030204" pitchFamily="18" charset="0"/>
                          </a:rPr>
                        </m:ctrlPr>
                      </m:sSubSupPr>
                      <m:e>
                        <m:r>
                          <a:rPr lang="en-US" altLang="zh-CN" sz="2000" i="1" dirty="0">
                            <a:latin typeface="Cambria Math" panose="02040503050406030204" pitchFamily="18" charset="0"/>
                            <a:cs typeface="Times New Roman" panose="02020603050405020304" pitchFamily="18" charset="0"/>
                            <a:sym typeface="+mn-ea"/>
                          </a:rPr>
                          <m:t>𝑶</m:t>
                        </m:r>
                      </m:e>
                      <m:sub>
                        <m:r>
                          <a:rPr lang="en-US" altLang="zh-CN" sz="2000" i="1">
                            <a:solidFill>
                              <a:srgbClr val="000000"/>
                            </a:solidFill>
                            <a:latin typeface="Cambria Math" panose="02040503050406030204" pitchFamily="18" charset="0"/>
                          </a:rPr>
                          <m:t>𝑛</m:t>
                        </m:r>
                      </m:sub>
                      <m:sup>
                        <m:r>
                          <a:rPr lang="en-US" altLang="zh-CN" sz="2000" i="1">
                            <a:solidFill>
                              <a:srgbClr val="000000"/>
                            </a:solidFill>
                            <a:latin typeface="Cambria Math" panose="02040503050406030204" pitchFamily="18" charset="0"/>
                          </a:rPr>
                          <m:t>′</m:t>
                        </m:r>
                      </m:sup>
                    </m:sSubSup>
                    <m:r>
                      <a:rPr lang="en-US" altLang="zh-CN" sz="2000" i="1">
                        <a:solidFill>
                          <a:srgbClr val="000000"/>
                        </a:solidFill>
                        <a:latin typeface="Cambria Math" panose="02040503050406030204" pitchFamily="18" charset="0"/>
                      </a:rPr>
                      <m:t>}</m:t>
                    </m:r>
                  </m:oMath>
                </a14:m>
                <a:r>
                  <a:rPr lang="en-US" altLang="zh-CN" sz="2000" dirty="0">
                    <a:solidFill>
                      <a:srgbClr val="000000"/>
                    </a:solidFill>
                    <a:latin typeface="Times New Roman" panose="02020603050405020304" pitchFamily="18" charset="0"/>
                    <a:cs typeface="Times New Roman" panose="02020603050405020304" pitchFamily="18" charset="0"/>
                  </a:rPr>
                  <a:t> can be obtained.</a:t>
                </a:r>
              </a:p>
              <a:p>
                <a:pPr lvl="1"/>
                <a:r>
                  <a:rPr lang="en-US" altLang="zh-CN" sz="2000" dirty="0">
                    <a:latin typeface="Times New Roman" panose="02020603050405020304" pitchFamily="18" charset="0"/>
                    <a:cs typeface="Times New Roman" panose="02020603050405020304" pitchFamily="18" charset="0"/>
                  </a:rPr>
                  <a:t>Evaluate these combinations and select the optimal one to proceed to the next state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𝑠</m:t>
                        </m:r>
                      </m:e>
                      <m:sup>
                        <m:r>
                          <a:rPr lang="en-US" altLang="zh-CN" sz="2000" i="1">
                            <a:solidFill>
                              <a:srgbClr val="000000"/>
                            </a:solidFill>
                            <a:latin typeface="Cambria Math" panose="02040503050406030204" pitchFamily="18" charset="0"/>
                          </a:rPr>
                          <m:t>′</m:t>
                        </m:r>
                      </m:sup>
                    </m:sSup>
                  </m:oMath>
                </a14:m>
                <a:r>
                  <a:rPr lang="en-US" altLang="zh-CN" sz="2000" dirty="0">
                    <a:latin typeface="Times New Roman" panose="02020603050405020304" pitchFamily="18" charset="0"/>
                    <a:cs typeface="Times New Roman" panose="02020603050405020304" pitchFamily="18" charset="0"/>
                  </a:rPr>
                  <a:t>.</a:t>
                </a:r>
              </a:p>
              <a:p>
                <a:pPr lvl="1"/>
                <a:endParaRPr lang="en-US" altLang="zh-CN" sz="2000" dirty="0">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EA04D5B2-9853-CDE7-92CE-3EBFF67A5841}"/>
                  </a:ext>
                </a:extLst>
              </p:cNvPr>
              <p:cNvSpPr txBox="1">
                <a:spLocks noRot="1" noChangeAspect="1" noMove="1" noResize="1" noEditPoints="1" noAdjustHandles="1" noChangeArrowheads="1" noChangeShapeType="1" noTextEdit="1"/>
              </p:cNvSpPr>
              <p:nvPr/>
            </p:nvSpPr>
            <p:spPr>
              <a:xfrm>
                <a:off x="360044" y="894714"/>
                <a:ext cx="11508106" cy="5607686"/>
              </a:xfrm>
              <a:prstGeom prst="rect">
                <a:avLst/>
              </a:prstGeom>
              <a:blipFill>
                <a:blip r:embed="rId3"/>
                <a:stretch>
                  <a:fillRect l="-530" t="-65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10533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3DE8-056A-9041-4CAF-1DC8F7C259BD}"/>
            </a:ext>
          </a:extLst>
        </p:cNvPr>
        <p:cNvGrpSpPr/>
        <p:nvPr/>
      </p:nvGrpSpPr>
      <p:grpSpPr>
        <a:xfrm>
          <a:off x="0" y="0"/>
          <a:ext cx="0" cy="0"/>
          <a:chOff x="0" y="0"/>
          <a:chExt cx="0" cy="0"/>
        </a:xfrm>
      </p:grpSpPr>
      <p:sp>
        <p:nvSpPr>
          <p:cNvPr id="25" name="标题 1">
            <a:extLst>
              <a:ext uri="{FF2B5EF4-FFF2-40B4-BE49-F238E27FC236}">
                <a16:creationId xmlns:a16="http://schemas.microsoft.com/office/drawing/2014/main" id="{9C88D284-D2C9-9CC5-6CD6-452055EB135A}"/>
              </a:ext>
            </a:extLst>
          </p:cNvPr>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Markov decision process</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42691E1-3A15-F1C6-F821-C0330F688F03}"/>
                  </a:ext>
                </a:extLst>
              </p:cNvPr>
              <p:cNvSpPr txBox="1"/>
              <p:nvPr/>
            </p:nvSpPr>
            <p:spPr>
              <a:xfrm>
                <a:off x="360044" y="894714"/>
                <a:ext cx="11725276" cy="5607686"/>
              </a:xfrm>
              <a:prstGeom prst="rect">
                <a:avLst/>
              </a:prstGeom>
              <a:noFill/>
            </p:spPr>
            <p:txBody>
              <a:bodyPr wrap="square" rtlCol="0" anchor="t">
                <a:no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Five-Element Tuple of Decision-Making</a:t>
                </a:r>
                <a:r>
                  <a:rPr lang="en-US" altLang="zh-CN" b="1"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𝑺</m:t>
                    </m:r>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𝑨</m:t>
                    </m:r>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𝑷</m:t>
                    </m:r>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𝑹</m:t>
                    </m:r>
                    <m:r>
                      <a:rPr lang="en-US" altLang="zh-CN" i="1">
                        <a:solidFill>
                          <a:srgbClr val="000000"/>
                        </a:solidFill>
                        <a:latin typeface="Cambria Math" panose="02040503050406030204" pitchFamily="18" charset="0"/>
                      </a:rPr>
                      <m:t>)</m:t>
                    </m:r>
                  </m:oMath>
                </a14:m>
                <a:r>
                  <a:rPr lang="en-US" altLang="zh-CN" dirty="0">
                    <a:solidFill>
                      <a:srgbClr val="000000"/>
                    </a:solidFill>
                    <a:latin typeface="Times New Roman" panose="02020603050405020304" pitchFamily="18" charset="0"/>
                    <a:cs typeface="Times New Roman" panose="02020603050405020304" pitchFamily="18" charset="0"/>
                  </a:rPr>
                  <a:t>​</a:t>
                </a:r>
              </a:p>
              <a:p>
                <a:pPr lvl="1"/>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b="1" dirty="0">
                    <a:solidFill>
                      <a:srgbClr val="000000"/>
                    </a:solidFill>
                    <a:latin typeface="Times New Roman" panose="02020603050405020304" pitchFamily="18" charset="0"/>
                    <a:cs typeface="Times New Roman" panose="02020603050405020304" pitchFamily="18" charset="0"/>
                  </a:rPr>
                  <a:t>Reward </a:t>
                </a:r>
                <a14:m>
                  <m:oMath xmlns:m="http://schemas.openxmlformats.org/officeDocument/2006/math">
                    <m:r>
                      <a:rPr lang="en-US" altLang="zh-CN" b="1" i="1">
                        <a:solidFill>
                          <a:srgbClr val="000000"/>
                        </a:solidFill>
                        <a:latin typeface="Cambria Math" panose="02040503050406030204" pitchFamily="18" charset="0"/>
                      </a:rPr>
                      <m:t>𝑹</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𝑠</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𝑎</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𝑠</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oMath>
                </a14:m>
                <a:endParaRPr lang="en-US" altLang="zh-CN" dirty="0">
                  <a:solidFill>
                    <a:srgbClr val="000000"/>
                  </a:solidFill>
                  <a:latin typeface="Times New Roman" panose="02020603050405020304" pitchFamily="18" charset="0"/>
                  <a:cs typeface="Times New Roman" panose="02020603050405020304" pitchFamily="18" charset="0"/>
                </a:endParaRPr>
              </a:p>
              <a:p>
                <a:pPr indent="457200"/>
                <a:r>
                  <a:rPr lang="en-US" altLang="zh-CN" sz="2000" dirty="0">
                    <a:latin typeface="Times New Roman" panose="02020603050405020304" pitchFamily="18" charset="0"/>
                    <a:cs typeface="Times New Roman" panose="02020603050405020304" pitchFamily="18" charset="0"/>
                    <a:sym typeface="+mn-ea"/>
                  </a:rPr>
                  <a:t>Based on this scalarized evaluation, the reward improvement at step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𝑡</m:t>
                    </m:r>
                    <m:r>
                      <a:rPr lang="en-US" altLang="zh-CN" sz="2000" i="1" dirty="0" smtClean="0">
                        <a:latin typeface="Cambria Math" panose="02040503050406030204" pitchFamily="18" charset="0"/>
                        <a:cs typeface="Times New Roman" panose="02020603050405020304" pitchFamily="18" charset="0"/>
                        <a:sym typeface="+mn-ea"/>
                      </a:rPr>
                      <m:t>+1</m:t>
                    </m:r>
                  </m:oMath>
                </a14:m>
                <a:r>
                  <a:rPr lang="en-US" altLang="zh-CN" sz="2000" dirty="0">
                    <a:latin typeface="Times New Roman" panose="02020603050405020304" pitchFamily="18" charset="0"/>
                    <a:cs typeface="Times New Roman" panose="02020603050405020304" pitchFamily="18" charset="0"/>
                    <a:sym typeface="+mn-ea"/>
                  </a:rPr>
                  <a:t> is defined as:</a:t>
                </a:r>
              </a:p>
              <a:p>
                <a:pPr/>
                <a14:m>
                  <m:oMathPara xmlns:m="http://schemas.openxmlformats.org/officeDocument/2006/math">
                    <m:oMathParaPr>
                      <m:jc m:val="centerGroup"/>
                    </m:oMathParaPr>
                    <m:oMath xmlns:m="http://schemas.openxmlformats.org/officeDocument/2006/math">
                      <m:r>
                        <a:rPr lang="en-US" altLang="zh-CN" sz="2000" i="1" dirty="0">
                          <a:latin typeface="Cambria Math" panose="02040503050406030204" pitchFamily="18" charset="0"/>
                          <a:cs typeface="Times New Roman" panose="02020603050405020304" pitchFamily="18" charset="0"/>
                          <a:sym typeface="+mn-ea"/>
                        </a:rPr>
                        <m:t>𝑅</m:t>
                      </m:r>
                      <m:d>
                        <m:dPr>
                          <m:ctrlPr>
                            <a:rPr lang="en-US" altLang="zh-CN" sz="2000" i="1" dirty="0">
                              <a:latin typeface="Cambria Math" panose="02040503050406030204" pitchFamily="18" charset="0"/>
                              <a:cs typeface="Times New Roman" panose="02020603050405020304" pitchFamily="18" charset="0"/>
                              <a:sym typeface="+mn-ea"/>
                            </a:rPr>
                          </m:ctrlPr>
                        </m:dPr>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𝑎</m:t>
                              </m:r>
                            </m:e>
                            <m:sub>
                              <m:r>
                                <a:rPr lang="en-US" altLang="zh-CN" sz="2000" i="1" dirty="0">
                                  <a:latin typeface="Cambria Math" panose="02040503050406030204" pitchFamily="18" charset="0"/>
                                  <a:cs typeface="Times New Roman" panose="02020603050405020304" pitchFamily="18" charset="0"/>
                                  <a:sym typeface="+mn-ea"/>
                                </a:rPr>
                                <m:t>𝑡</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r>
                                <a:rPr lang="en-US" altLang="zh-CN" sz="2000" i="1" dirty="0">
                                  <a:latin typeface="Cambria Math" panose="02040503050406030204" pitchFamily="18" charset="0"/>
                                  <a:cs typeface="Times New Roman" panose="02020603050405020304" pitchFamily="18" charset="0"/>
                                  <a:sym typeface="+mn-ea"/>
                                </a:rPr>
                                <m:t>+1</m:t>
                              </m:r>
                            </m:sub>
                          </m:sSub>
                        </m:e>
                      </m:d>
                      <m:r>
                        <a:rPr lang="en-US" altLang="zh-CN" sz="2000" i="1" dirty="0">
                          <a:latin typeface="Cambria Math" panose="02040503050406030204" pitchFamily="18" charset="0"/>
                          <a:cs typeface="Times New Roman" panose="02020603050405020304" pitchFamily="18" charset="0"/>
                          <a:sym typeface="+mn-ea"/>
                        </a:rPr>
                        <m:t>=</m:t>
                      </m:r>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ℱ</m:t>
                          </m:r>
                        </m:e>
                        <m:sup>
                          <m:r>
                            <a:rPr lang="en-US" altLang="zh-CN" sz="2000" i="1" dirty="0">
                              <a:latin typeface="Cambria Math" panose="02040503050406030204" pitchFamily="18" charset="0"/>
                              <a:cs typeface="Times New Roman" panose="02020603050405020304" pitchFamily="18" charset="0"/>
                              <a:sym typeface="+mn-ea"/>
                            </a:rPr>
                            <m:t>𝒩</m:t>
                          </m:r>
                        </m:sup>
                      </m:sSup>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𝑶</m:t>
                              </m:r>
                            </m:e>
                            <m:sup>
                              <m:r>
                                <a:rPr lang="en-US" altLang="zh-CN" sz="2000" i="1" dirty="0">
                                  <a:latin typeface="Cambria Math" panose="02040503050406030204" pitchFamily="18" charset="0"/>
                                  <a:cs typeface="Times New Roman" panose="02020603050405020304" pitchFamily="18" charset="0"/>
                                  <a:sym typeface="+mn-ea"/>
                                </a:rPr>
                                <m:t>′</m:t>
                              </m:r>
                            </m:sup>
                          </m:sSup>
                        </m:e>
                      </m:d>
                      <m:r>
                        <a:rPr lang="en-US" altLang="zh-CN" sz="2000" i="1" dirty="0">
                          <a:latin typeface="Cambria Math" panose="02040503050406030204" pitchFamily="18" charset="0"/>
                          <a:cs typeface="Times New Roman" panose="02020603050405020304" pitchFamily="18" charset="0"/>
                          <a:sym typeface="+mn-ea"/>
                        </a:rPr>
                        <m:t>−</m:t>
                      </m:r>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ℱ</m:t>
                          </m:r>
                        </m:e>
                        <m:sup>
                          <m:r>
                            <a:rPr lang="en-US" altLang="zh-CN" sz="2000" i="1" dirty="0">
                              <a:latin typeface="Cambria Math" panose="02040503050406030204" pitchFamily="18" charset="0"/>
                              <a:cs typeface="Times New Roman" panose="02020603050405020304" pitchFamily="18" charset="0"/>
                              <a:sym typeface="+mn-ea"/>
                            </a:rPr>
                            <m:t>𝒩</m:t>
                          </m:r>
                        </m:sup>
                      </m:sSup>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𝑑</m:t>
                          </m:r>
                        </m:e>
                        <m:e>
                          <m:r>
                            <a:rPr lang="en-US" altLang="zh-CN" sz="2000" i="1" dirty="0">
                              <a:latin typeface="Cambria Math" panose="02040503050406030204" pitchFamily="18" charset="0"/>
                              <a:cs typeface="Times New Roman" panose="02020603050405020304" pitchFamily="18" charset="0"/>
                              <a:sym typeface="+mn-ea"/>
                            </a:rPr>
                            <m:t>𝑶</m:t>
                          </m:r>
                        </m:e>
                      </m:d>
                      <m:r>
                        <a:rPr lang="en-US" altLang="zh-CN" sz="2000" b="0" i="1" dirty="0" smtClean="0">
                          <a:latin typeface="Cambria Math" panose="02040503050406030204" pitchFamily="18" charset="0"/>
                          <a:cs typeface="Times New Roman" panose="02020603050405020304" pitchFamily="18" charset="0"/>
                          <a:sym typeface="+mn-ea"/>
                        </a:rPr>
                        <m:t>,</m:t>
                      </m:r>
                    </m:oMath>
                  </m:oMathPara>
                </a14:m>
                <a:endParaRPr lang="en-US" altLang="zh-CN" sz="2000" dirty="0">
                  <a:latin typeface="Times New Roman" panose="020206030504050203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sym typeface="+mn-ea"/>
                  </a:rPr>
                  <a:t>where </a:t>
                </a:r>
                <a14:m>
                  <m:oMath xmlns:m="http://schemas.openxmlformats.org/officeDocument/2006/math">
                    <m:r>
                      <a:rPr lang="en-US" altLang="zh-CN" sz="2000" i="1" dirty="0">
                        <a:latin typeface="Cambria Math" panose="02040503050406030204" pitchFamily="18" charset="0"/>
                        <a:cs typeface="Times New Roman" panose="02020603050405020304" pitchFamily="18" charset="0"/>
                        <a:sym typeface="+mn-ea"/>
                      </a:rPr>
                      <m:t>𝑶</m:t>
                    </m:r>
                  </m:oMath>
                </a14:m>
                <a:r>
                  <a:rPr lang="en-US" altLang="zh-CN" sz="2000" dirty="0">
                    <a:latin typeface="Times New Roman" panose="02020603050405020304" pitchFamily="18" charset="0"/>
                    <a:cs typeface="Times New Roman" panose="02020603050405020304" pitchFamily="18" charset="0"/>
                    <a:sym typeface="+mn-ea"/>
                  </a:rPr>
                  <a:t> and </a:t>
                </a:r>
                <a14:m>
                  <m:oMath xmlns:m="http://schemas.openxmlformats.org/officeDocument/2006/math">
                    <m:sSup>
                      <m:sSupPr>
                        <m:ctrlPr>
                          <a:rPr lang="en-US" altLang="zh-CN" sz="2000" i="1" dirty="0">
                            <a:latin typeface="Cambria Math" panose="02040503050406030204" pitchFamily="18" charset="0"/>
                            <a:cs typeface="Times New Roman" panose="02020603050405020304" pitchFamily="18" charset="0"/>
                            <a:sym typeface="+mn-ea"/>
                          </a:rPr>
                        </m:ctrlPr>
                      </m:sSupPr>
                      <m:e>
                        <m:r>
                          <a:rPr lang="en-US" altLang="zh-CN" sz="2000" i="1" dirty="0">
                            <a:latin typeface="Cambria Math" panose="02040503050406030204" pitchFamily="18" charset="0"/>
                            <a:cs typeface="Times New Roman" panose="02020603050405020304" pitchFamily="18" charset="0"/>
                            <a:sym typeface="+mn-ea"/>
                          </a:rPr>
                          <m:t>𝑶</m:t>
                        </m:r>
                      </m:e>
                      <m:sup>
                        <m:r>
                          <a:rPr lang="en-US" altLang="zh-CN" sz="2000" i="1" dirty="0">
                            <a:latin typeface="Cambria Math" panose="02040503050406030204" pitchFamily="18" charset="0"/>
                            <a:cs typeface="Times New Roman" panose="02020603050405020304" pitchFamily="18" charset="0"/>
                            <a:sym typeface="+mn-ea"/>
                          </a:rPr>
                          <m:t>′</m:t>
                        </m:r>
                      </m:sup>
                    </m:sSup>
                  </m:oMath>
                </a14:m>
                <a:r>
                  <a:rPr lang="en-US" altLang="zh-CN" sz="2000" dirty="0">
                    <a:latin typeface="Times New Roman" panose="02020603050405020304" pitchFamily="18" charset="0"/>
                    <a:cs typeface="Times New Roman" panose="02020603050405020304" pitchFamily="18" charset="0"/>
                    <a:sym typeface="+mn-ea"/>
                  </a:rPr>
                  <a:t> represent the operator combinations before and after applying action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𝑎</m:t>
                        </m:r>
                      </m:e>
                      <m:sub>
                        <m:r>
                          <a:rPr lang="en-US" altLang="zh-CN" sz="2000" i="1" dirty="0">
                            <a:latin typeface="Cambria Math" panose="02040503050406030204" pitchFamily="18" charset="0"/>
                            <a:cs typeface="Times New Roman" panose="02020603050405020304" pitchFamily="18" charset="0"/>
                            <a:sym typeface="+mn-ea"/>
                          </a:rPr>
                          <m:t>𝑡</m:t>
                        </m:r>
                      </m:sub>
                    </m:sSub>
                  </m:oMath>
                </a14:m>
                <a:r>
                  <a:rPr lang="en-US" altLang="zh-CN" sz="2000" dirty="0">
                    <a:latin typeface="Times New Roman" panose="02020603050405020304" pitchFamily="18" charset="0"/>
                    <a:cs typeface="Times New Roman" panose="02020603050405020304" pitchFamily="18" charset="0"/>
                    <a:sym typeface="+mn-ea"/>
                  </a:rPr>
                  <a:t>, respectively. </a:t>
                </a:r>
              </a:p>
              <a:p>
                <a:endParaRPr lang="en-US" altLang="zh-CN" sz="2000" dirty="0">
                  <a:latin typeface="Times New Roman" panose="02020603050405020304" pitchFamily="18" charset="0"/>
                  <a:cs typeface="Times New Roman" panose="02020603050405020304" pitchFamily="18" charset="0"/>
                  <a:sym typeface="+mn-ea"/>
                </a:endParaRPr>
              </a:p>
              <a:p>
                <a:pPr indent="457200"/>
                <a:r>
                  <a:rPr lang="en-US" altLang="zh-CN" sz="2000" dirty="0">
                    <a:latin typeface="Times New Roman" panose="02020603050405020304" pitchFamily="18" charset="0"/>
                    <a:cs typeface="Times New Roman" panose="02020603050405020304" pitchFamily="18" charset="0"/>
                    <a:sym typeface="+mn-ea"/>
                  </a:rPr>
                  <a:t>Given a total computational budget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sym typeface="+mn-ea"/>
                      </a:rPr>
                      <m:t>𝑇</m:t>
                    </m:r>
                  </m:oMath>
                </a14:m>
                <a:r>
                  <a:rPr lang="en-US" altLang="zh-CN" sz="2000" dirty="0">
                    <a:latin typeface="Times New Roman" panose="02020603050405020304" pitchFamily="18" charset="0"/>
                    <a:cs typeface="Times New Roman" panose="02020603050405020304" pitchFamily="18" charset="0"/>
                    <a:sym typeface="+mn-ea"/>
                  </a:rPr>
                  <a:t>, the overall optimization objective is to maximize the expected cumulative reward:</a:t>
                </a:r>
              </a:p>
              <a:p>
                <a:pPr/>
                <a14:m>
                  <m:oMathPara xmlns:m="http://schemas.openxmlformats.org/officeDocument/2006/math">
                    <m:oMathParaPr>
                      <m:jc m:val="centerGroup"/>
                    </m:oMathParaPr>
                    <m:oMath xmlns:m="http://schemas.openxmlformats.org/officeDocument/2006/math">
                      <m:func>
                        <m:funcPr>
                          <m:ctrlPr>
                            <a:rPr lang="en-US" altLang="zh-CN" sz="2000" i="1" dirty="0">
                              <a:latin typeface="Cambria Math" panose="02040503050406030204" pitchFamily="18" charset="0"/>
                              <a:cs typeface="Times New Roman" panose="02020603050405020304" pitchFamily="18" charset="0"/>
                              <a:sym typeface="+mn-ea"/>
                            </a:rPr>
                          </m:ctrlPr>
                        </m:funcPr>
                        <m:fName>
                          <m:limLow>
                            <m:limLowPr>
                              <m:ctrlPr>
                                <a:rPr lang="en-US" altLang="zh-CN" sz="2000" i="1" dirty="0">
                                  <a:latin typeface="Cambria Math" panose="02040503050406030204" pitchFamily="18" charset="0"/>
                                  <a:cs typeface="Times New Roman" panose="02020603050405020304" pitchFamily="18" charset="0"/>
                                  <a:sym typeface="+mn-ea"/>
                                </a:rPr>
                              </m:ctrlPr>
                            </m:limLowPr>
                            <m:e>
                              <m:r>
                                <m:rPr>
                                  <m:sty m:val="p"/>
                                </m:rPr>
                                <a:rPr lang="en-US" altLang="zh-CN" sz="2000" dirty="0">
                                  <a:latin typeface="Cambria Math" panose="02040503050406030204" pitchFamily="18" charset="0"/>
                                  <a:cs typeface="Times New Roman" panose="02020603050405020304" pitchFamily="18" charset="0"/>
                                  <a:sym typeface="+mn-ea"/>
                                </a:rPr>
                                <m:t>max</m:t>
                              </m:r>
                            </m:e>
                            <m:lim>
                              <m:r>
                                <a:rPr lang="en-US" altLang="zh-CN" sz="2000" i="1" dirty="0">
                                  <a:latin typeface="Cambria Math" panose="02040503050406030204" pitchFamily="18" charset="0"/>
                                  <a:cs typeface="Times New Roman" panose="02020603050405020304" pitchFamily="18" charset="0"/>
                                  <a:sym typeface="+mn-ea"/>
                                </a:rPr>
                                <m:t>𝑶</m:t>
                              </m:r>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𝒢</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e>
                                  <m:r>
                                    <a:rPr lang="en-US" altLang="zh-CN" sz="2000" i="1" dirty="0">
                                      <a:latin typeface="Cambria Math" panose="02040503050406030204" pitchFamily="18" charset="0"/>
                                      <a:cs typeface="Times New Roman" panose="02020603050405020304" pitchFamily="18" charset="0"/>
                                      <a:sym typeface="+mn-ea"/>
                                    </a:rPr>
                                    <m:t>𝒫</m:t>
                                  </m:r>
                                  <m:d>
                                    <m:dPr>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d>
                                </m:e>
                              </m:d>
                            </m:lim>
                          </m:limLow>
                        </m:fName>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𝐸</m:t>
                              </m:r>
                            </m:e>
                            <m:sub>
                              <m:r>
                                <a:rPr lang="en-US" altLang="zh-CN" sz="2000" i="1" dirty="0">
                                  <a:latin typeface="Cambria Math" panose="02040503050406030204" pitchFamily="18" charset="0"/>
                                  <a:cs typeface="Times New Roman" panose="02020603050405020304" pitchFamily="18" charset="0"/>
                                  <a:sym typeface="+mn-ea"/>
                                </a:rPr>
                                <m:t>𝑑</m:t>
                              </m:r>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𝔻</m:t>
                              </m:r>
                            </m:sub>
                          </m:sSub>
                          <m:d>
                            <m:dPr>
                              <m:begChr m:val="["/>
                              <m:endChr m:val="]"/>
                              <m:ctrlPr>
                                <a:rPr lang="en-US" altLang="zh-CN" sz="2000" i="1" dirty="0">
                                  <a:latin typeface="Cambria Math" panose="02040503050406030204" pitchFamily="18" charset="0"/>
                                  <a:cs typeface="Times New Roman" panose="02020603050405020304" pitchFamily="18" charset="0"/>
                                  <a:sym typeface="+mn-ea"/>
                                </a:rPr>
                              </m:ctrlPr>
                            </m:dPr>
                            <m:e>
                              <m:nary>
                                <m:naryPr>
                                  <m:chr m:val="∑"/>
                                  <m:ctrlPr>
                                    <a:rPr lang="en-US" altLang="zh-CN" sz="2000" i="1" dirty="0">
                                      <a:latin typeface="Cambria Math" panose="02040503050406030204" pitchFamily="18" charset="0"/>
                                      <a:cs typeface="Times New Roman" panose="02020603050405020304" pitchFamily="18" charset="0"/>
                                      <a:sym typeface="+mn-ea"/>
                                    </a:rPr>
                                  </m:ctrlPr>
                                </m:naryPr>
                                <m:sub>
                                  <m:r>
                                    <a:rPr lang="en-US" altLang="zh-CN" sz="2000" i="1" dirty="0">
                                      <a:latin typeface="Cambria Math" panose="02040503050406030204" pitchFamily="18" charset="0"/>
                                      <a:cs typeface="Times New Roman" panose="02020603050405020304" pitchFamily="18" charset="0"/>
                                      <a:sym typeface="+mn-ea"/>
                                    </a:rPr>
                                    <m:t>𝑡</m:t>
                                  </m:r>
                                  <m:r>
                                    <a:rPr lang="en-US" altLang="zh-CN" sz="2000" i="1" dirty="0">
                                      <a:latin typeface="Cambria Math" panose="02040503050406030204" pitchFamily="18" charset="0"/>
                                      <a:cs typeface="Times New Roman" panose="02020603050405020304" pitchFamily="18" charset="0"/>
                                      <a:sym typeface="+mn-ea"/>
                                    </a:rPr>
                                    <m:t>=0</m:t>
                                  </m:r>
                                </m:sub>
                                <m:sup>
                                  <m:r>
                                    <a:rPr lang="en-US" altLang="zh-CN" sz="2000" i="1" dirty="0">
                                      <a:latin typeface="Cambria Math" panose="02040503050406030204" pitchFamily="18" charset="0"/>
                                      <a:cs typeface="Times New Roman" panose="02020603050405020304" pitchFamily="18" charset="0"/>
                                      <a:sym typeface="+mn-ea"/>
                                    </a:rPr>
                                    <m:t>𝑇</m:t>
                                  </m:r>
                                  <m:r>
                                    <a:rPr lang="en-US" altLang="zh-CN" sz="2000" i="1" dirty="0">
                                      <a:latin typeface="Cambria Math" panose="02040503050406030204" pitchFamily="18" charset="0"/>
                                      <a:cs typeface="Times New Roman" panose="02020603050405020304" pitchFamily="18" charset="0"/>
                                      <a:sym typeface="+mn-ea"/>
                                    </a:rPr>
                                    <m:t>−1</m:t>
                                  </m:r>
                                </m:sup>
                                <m:e>
                                  <m:r>
                                    <a:rPr lang="en-US" altLang="zh-CN" sz="2000" i="1" dirty="0">
                                      <a:latin typeface="Cambria Math" panose="02040503050406030204" pitchFamily="18" charset="0"/>
                                      <a:cs typeface="Times New Roman" panose="02020603050405020304" pitchFamily="18" charset="0"/>
                                      <a:sym typeface="+mn-ea"/>
                                    </a:rPr>
                                    <m:t>𝑅</m:t>
                                  </m:r>
                                  <m:d>
                                    <m:dPr>
                                      <m:ctrlPr>
                                        <a:rPr lang="en-US" altLang="zh-CN" sz="2000" i="1" dirty="0">
                                          <a:latin typeface="Cambria Math" panose="02040503050406030204" pitchFamily="18" charset="0"/>
                                          <a:cs typeface="Times New Roman" panose="02020603050405020304" pitchFamily="18" charset="0"/>
                                          <a:sym typeface="+mn-ea"/>
                                        </a:rPr>
                                      </m:ctrlPr>
                                    </m:dPr>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𝑎</m:t>
                                          </m:r>
                                        </m:e>
                                        <m:sub>
                                          <m:r>
                                            <a:rPr lang="en-US" altLang="zh-CN" sz="2000" i="1" dirty="0">
                                              <a:latin typeface="Cambria Math" panose="02040503050406030204" pitchFamily="18" charset="0"/>
                                              <a:cs typeface="Times New Roman" panose="02020603050405020304" pitchFamily="18" charset="0"/>
                                              <a:sym typeface="+mn-ea"/>
                                            </a:rPr>
                                            <m:t>𝑡</m:t>
                                          </m:r>
                                        </m:sub>
                                      </m:sSub>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r>
                                            <a:rPr lang="en-US" altLang="zh-CN" sz="2000" i="1" dirty="0">
                                              <a:latin typeface="Cambria Math" panose="02040503050406030204" pitchFamily="18" charset="0"/>
                                              <a:cs typeface="Times New Roman" panose="02020603050405020304" pitchFamily="18" charset="0"/>
                                              <a:sym typeface="+mn-ea"/>
                                            </a:rPr>
                                            <m:t>+1</m:t>
                                          </m:r>
                                        </m:sub>
                                      </m:sSub>
                                    </m:e>
                                  </m:d>
                                </m:e>
                              </m:nary>
                            </m:e>
                          </m:d>
                          <m:r>
                            <a:rPr lang="en-US" altLang="zh-CN" sz="2000" i="1" dirty="0">
                              <a:latin typeface="Cambria Math" panose="02040503050406030204" pitchFamily="18" charset="0"/>
                              <a:cs typeface="Times New Roman" panose="02020603050405020304" pitchFamily="18" charset="0"/>
                              <a:sym typeface="+mn-ea"/>
                            </a:rPr>
                            <m:t>,</m:t>
                          </m:r>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𝑎</m:t>
                              </m:r>
                            </m:e>
                            <m:sub>
                              <m:r>
                                <a:rPr lang="en-US" altLang="zh-CN" sz="2000" i="1" dirty="0">
                                  <a:latin typeface="Cambria Math" panose="02040503050406030204" pitchFamily="18" charset="0"/>
                                  <a:cs typeface="Times New Roman" panose="02020603050405020304" pitchFamily="18" charset="0"/>
                                  <a:sym typeface="+mn-ea"/>
                                </a:rPr>
                                <m:t>𝑡</m:t>
                              </m:r>
                            </m:sub>
                          </m:sSub>
                          <m:r>
                            <a:rPr lang="en-US" altLang="zh-CN" sz="2000" i="1" dirty="0">
                              <a:latin typeface="Cambria Math" panose="02040503050406030204" pitchFamily="18" charset="0"/>
                              <a:cs typeface="Times New Roman" panose="02020603050405020304" pitchFamily="18" charset="0"/>
                              <a:sym typeface="+mn-ea"/>
                            </a:rPr>
                            <m:t>∼</m:t>
                          </m:r>
                          <m:r>
                            <a:rPr lang="en-US" altLang="zh-CN" sz="2000" i="1" dirty="0">
                              <a:latin typeface="Cambria Math" panose="02040503050406030204" pitchFamily="18" charset="0"/>
                              <a:cs typeface="Times New Roman" panose="02020603050405020304" pitchFamily="18" charset="0"/>
                              <a:sym typeface="+mn-ea"/>
                            </a:rPr>
                            <m:t>𝜋</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sub>
                              </m:sSub>
                            </m:e>
                          </m:d>
                        </m:e>
                      </m:func>
                      <m:r>
                        <a:rPr lang="en-US" altLang="zh-CN" sz="2000" b="0" i="1" dirty="0" smtClean="0">
                          <a:latin typeface="Cambria Math" panose="02040503050406030204" pitchFamily="18" charset="0"/>
                          <a:cs typeface="Times New Roman" panose="02020603050405020304" pitchFamily="18" charset="0"/>
                          <a:sym typeface="+mn-ea"/>
                        </a:rPr>
                        <m:t>,</m:t>
                      </m:r>
                    </m:oMath>
                  </m:oMathPara>
                </a14:m>
                <a:endParaRPr lang="en-US" altLang="zh-CN" sz="2000" i="1" dirty="0">
                  <a:latin typeface="Cambria Math" panose="020405030504060302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sym typeface="+mn-ea"/>
                  </a:rPr>
                  <a:t>where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𝜋</m:t>
                    </m:r>
                    <m:d>
                      <m:dPr>
                        <m:sepChr m:val="∣"/>
                        <m:ctrlPr>
                          <a:rPr lang="en-US" altLang="zh-CN" sz="2000" i="1" dirty="0" smtClean="0">
                            <a:latin typeface="Cambria Math" panose="02040503050406030204" pitchFamily="18" charset="0"/>
                            <a:cs typeface="Times New Roman" panose="02020603050405020304" pitchFamily="18" charset="0"/>
                            <a:sym typeface="+mn-ea"/>
                          </a:rPr>
                        </m:ctrlPr>
                      </m:dPr>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𝑎</m:t>
                            </m:r>
                          </m:e>
                          <m:sub>
                            <m:r>
                              <a:rPr lang="en-US" altLang="zh-CN" sz="2000" i="1" dirty="0">
                                <a:latin typeface="Cambria Math" panose="02040503050406030204" pitchFamily="18" charset="0"/>
                                <a:cs typeface="Times New Roman" panose="02020603050405020304" pitchFamily="18" charset="0"/>
                                <a:sym typeface="+mn-ea"/>
                              </a:rPr>
                              <m:t>𝑡</m:t>
                            </m:r>
                          </m:sub>
                        </m:sSub>
                      </m:e>
                      <m:e>
                        <m:sSub>
                          <m:sSubPr>
                            <m:ctrlPr>
                              <a:rPr lang="en-US" altLang="zh-CN" sz="2000" i="1" dirty="0">
                                <a:latin typeface="Cambria Math" panose="02040503050406030204" pitchFamily="18" charset="0"/>
                                <a:cs typeface="Times New Roman" panose="02020603050405020304" pitchFamily="18" charset="0"/>
                                <a:sym typeface="+mn-ea"/>
                              </a:rPr>
                            </m:ctrlPr>
                          </m:sSubPr>
                          <m:e>
                            <m:r>
                              <a:rPr lang="en-US" altLang="zh-CN" sz="2000" i="1" dirty="0">
                                <a:latin typeface="Cambria Math" panose="02040503050406030204" pitchFamily="18" charset="0"/>
                                <a:cs typeface="Times New Roman" panose="02020603050405020304" pitchFamily="18" charset="0"/>
                                <a:sym typeface="+mn-ea"/>
                              </a:rPr>
                              <m:t>𝑠</m:t>
                            </m:r>
                          </m:e>
                          <m:sub>
                            <m:r>
                              <a:rPr lang="en-US" altLang="zh-CN" sz="2000" i="1" dirty="0">
                                <a:latin typeface="Cambria Math" panose="02040503050406030204" pitchFamily="18" charset="0"/>
                                <a:cs typeface="Times New Roman" panose="02020603050405020304" pitchFamily="18" charset="0"/>
                                <a:sym typeface="+mn-ea"/>
                              </a:rPr>
                              <m:t>𝑡</m:t>
                            </m:r>
                          </m:sub>
                        </m:sSub>
                      </m:e>
                    </m:d>
                  </m:oMath>
                </a14:m>
                <a:r>
                  <a:rPr lang="en-US" altLang="zh-CN" sz="2000" dirty="0">
                    <a:latin typeface="Times New Roman" panose="02020603050405020304" pitchFamily="18" charset="0"/>
                    <a:cs typeface="Times New Roman" panose="02020603050405020304" pitchFamily="18" charset="0"/>
                    <a:sym typeface="+mn-ea"/>
                  </a:rPr>
                  <a:t> denotes the decision policy over actions (e.g., operator selection and prompt rewriting), and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𝑶</m:t>
                    </m:r>
                  </m:oMath>
                </a14:m>
                <a:r>
                  <a:rPr lang="en-US" altLang="zh-CN" sz="2000" dirty="0">
                    <a:latin typeface="Times New Roman" panose="02020603050405020304" pitchFamily="18" charset="0"/>
                    <a:cs typeface="Times New Roman" panose="02020603050405020304" pitchFamily="18" charset="0"/>
                    <a:sym typeface="+mn-ea"/>
                  </a:rPr>
                  <a:t> denotes the operator set and their corresponding prompts to be evolved by the prompt generator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sym typeface="+mn-ea"/>
                      </a:rPr>
                      <m:t>𝒢</m:t>
                    </m:r>
                    <m:d>
                      <m:dPr>
                        <m:sepChr m:val="∣"/>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e>
                        <m:r>
                          <a:rPr lang="en-US" altLang="zh-CN" sz="2000" i="1" dirty="0">
                            <a:latin typeface="Cambria Math" panose="02040503050406030204" pitchFamily="18" charset="0"/>
                            <a:cs typeface="Times New Roman" panose="02020603050405020304" pitchFamily="18" charset="0"/>
                            <a:sym typeface="+mn-ea"/>
                          </a:rPr>
                          <m:t>𝒫</m:t>
                        </m:r>
                        <m:d>
                          <m:dPr>
                            <m:ctrlPr>
                              <a:rPr lang="en-US" altLang="zh-CN" sz="2000" i="1" dirty="0">
                                <a:latin typeface="Cambria Math" panose="02040503050406030204" pitchFamily="18" charset="0"/>
                                <a:cs typeface="Times New Roman" panose="02020603050405020304" pitchFamily="18" charset="0"/>
                                <a:sym typeface="+mn-ea"/>
                              </a:rPr>
                            </m:ctrlPr>
                          </m:dPr>
                          <m:e>
                            <m:r>
                              <a:rPr lang="en-US" altLang="zh-CN" sz="2000" i="1" dirty="0">
                                <a:latin typeface="Cambria Math" panose="02040503050406030204" pitchFamily="18" charset="0"/>
                                <a:cs typeface="Times New Roman" panose="02020603050405020304" pitchFamily="18" charset="0"/>
                                <a:sym typeface="+mn-ea"/>
                              </a:rPr>
                              <m:t>⋅</m:t>
                            </m:r>
                          </m:e>
                        </m:d>
                      </m:e>
                    </m:d>
                  </m:oMath>
                </a14:m>
                <a:r>
                  <a:rPr lang="en-US" altLang="zh-CN" sz="2000" dirty="0">
                    <a:latin typeface="Times New Roman" panose="02020603050405020304" pitchFamily="18" charset="0"/>
                    <a:cs typeface="Times New Roman" panose="02020603050405020304" pitchFamily="18" charset="0"/>
                    <a:sym typeface="+mn-ea"/>
                  </a:rPr>
                  <a:t>.</a:t>
                </a:r>
                <a:endParaRPr lang="en-US" altLang="zh-CN" dirty="0">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A42691E1-3A15-F1C6-F821-C0330F688F03}"/>
                  </a:ext>
                </a:extLst>
              </p:cNvPr>
              <p:cNvSpPr txBox="1">
                <a:spLocks noRot="1" noChangeAspect="1" noMove="1" noResize="1" noEditPoints="1" noAdjustHandles="1" noChangeArrowheads="1" noChangeShapeType="1" noTextEdit="1"/>
              </p:cNvSpPr>
              <p:nvPr/>
            </p:nvSpPr>
            <p:spPr>
              <a:xfrm>
                <a:off x="360044" y="894714"/>
                <a:ext cx="11725276" cy="5607686"/>
              </a:xfrm>
              <a:prstGeom prst="rect">
                <a:avLst/>
              </a:prstGeom>
              <a:blipFill>
                <a:blip r:embed="rId3"/>
                <a:stretch>
                  <a:fillRect l="-520" t="-65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7045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359410" y="266700"/>
            <a:ext cx="3065145" cy="5137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Proposed method </a:t>
            </a:r>
          </a:p>
        </p:txBody>
      </p:sp>
      <p:sp>
        <p:nvSpPr>
          <p:cNvPr id="4" name="文本框 3"/>
          <p:cNvSpPr txBox="1"/>
          <p:nvPr/>
        </p:nvSpPr>
        <p:spPr>
          <a:xfrm>
            <a:off x="93980" y="5832388"/>
            <a:ext cx="12098020" cy="907415"/>
          </a:xfrm>
          <a:prstGeom prst="rect">
            <a:avLst/>
          </a:prstGeom>
          <a:noFill/>
        </p:spPr>
        <p:txBody>
          <a:bodyPr wrap="square" rtlCol="0" anchor="t">
            <a:noAutofit/>
          </a:bodyPr>
          <a:lstStyle/>
          <a:p>
            <a:pPr fontAlgn="auto">
              <a:lnSpc>
                <a:spcPct val="100000"/>
              </a:lnSpc>
            </a:pP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sym typeface="+mn-ea"/>
              </a:rPr>
              <a:t>Fig: The framework of multi-operator progressive evolution based on MCTS. </a:t>
            </a:r>
            <a:r>
              <a:rPr lang="en-US" altLang="zh-CN" sz="14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Left: </a:t>
            </a: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sym typeface="+mn-ea"/>
              </a:rPr>
              <a:t>In the warm-up process, independently design operator sets and analyze improvement suggestions for different operators. </a:t>
            </a:r>
            <a:r>
              <a:rPr lang="en-US" altLang="zh-CN" sz="14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Center: </a:t>
            </a: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sym typeface="+mn-ea"/>
              </a:rPr>
              <a:t>The language space of multi-operator prompts is complex. Prompts generated by differing design thoughts among operators exhibit intricate coupling relationships. </a:t>
            </a:r>
            <a:r>
              <a:rPr lang="en-US" altLang="zh-CN" sz="14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Right: </a:t>
            </a: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sym typeface="+mn-ea"/>
              </a:rPr>
              <a:t>Leverage branch selection and expansion in MCTS to explore advantageous combinations of operator prompts and strengthen dominant paths. Utilize coordinate descent for rapid design and evaluation to find optimal combinations of prompts and operators. </a:t>
            </a:r>
          </a:p>
        </p:txBody>
      </p:sp>
      <p:pic>
        <p:nvPicPr>
          <p:cNvPr id="7" name="图片 6"/>
          <p:cNvPicPr>
            <a:picLocks noChangeAspect="1"/>
          </p:cNvPicPr>
          <p:nvPr/>
        </p:nvPicPr>
        <p:blipFill>
          <a:blip r:embed="rId3"/>
          <a:stretch>
            <a:fillRect/>
          </a:stretch>
        </p:blipFill>
        <p:spPr>
          <a:xfrm>
            <a:off x="228600" y="756559"/>
            <a:ext cx="11603990" cy="5075829"/>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26C94-60AC-D1D8-1B82-D5E7F208DFCA}"/>
            </a:ext>
          </a:extLst>
        </p:cNvPr>
        <p:cNvGrpSpPr/>
        <p:nvPr/>
      </p:nvGrpSpPr>
      <p:grpSpPr>
        <a:xfrm>
          <a:off x="0" y="0"/>
          <a:ext cx="0" cy="0"/>
          <a:chOff x="0" y="0"/>
          <a:chExt cx="0" cy="0"/>
        </a:xfrm>
      </p:grpSpPr>
      <p:sp>
        <p:nvSpPr>
          <p:cNvPr id="25" name="标题 1">
            <a:extLst>
              <a:ext uri="{FF2B5EF4-FFF2-40B4-BE49-F238E27FC236}">
                <a16:creationId xmlns:a16="http://schemas.microsoft.com/office/drawing/2014/main" id="{F029D333-CC21-87D9-11CE-A5EC7582294B}"/>
              </a:ext>
            </a:extLst>
          </p:cNvPr>
          <p:cNvSpPr txBox="1"/>
          <p:nvPr/>
        </p:nvSpPr>
        <p:spPr>
          <a:xfrm>
            <a:off x="359448" y="266693"/>
            <a:ext cx="11121422" cy="5134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b="1" kern="1200">
                <a:solidFill>
                  <a:srgbClr val="0028AA"/>
                </a:solidFill>
                <a:latin typeface="+mj-lt"/>
                <a:ea typeface="+mj-ea"/>
                <a:cs typeface="+mj-cs"/>
              </a:defRPr>
            </a:lvl1pPr>
          </a:lstStyle>
          <a:p>
            <a:r>
              <a:rPr kumimoji="1" lang="en-US" altLang="zh-CN" sz="2800" dirty="0">
                <a:latin typeface="Times New Roman" panose="02020603050405020304" pitchFamily="18" charset="0"/>
                <a:ea typeface="微软雅黑" panose="020B0503020204020204" charset="-122"/>
                <a:cs typeface="Times New Roman" panose="02020603050405020304" pitchFamily="18" charset="0"/>
              </a:rPr>
              <a:t>Contributions</a:t>
            </a:r>
          </a:p>
        </p:txBody>
      </p:sp>
      <p:sp>
        <p:nvSpPr>
          <p:cNvPr id="7" name="文本框 6">
            <a:extLst>
              <a:ext uri="{FF2B5EF4-FFF2-40B4-BE49-F238E27FC236}">
                <a16:creationId xmlns:a16="http://schemas.microsoft.com/office/drawing/2014/main" id="{439CBBD0-9747-D744-15C4-108449EE173C}"/>
              </a:ext>
            </a:extLst>
          </p:cNvPr>
          <p:cNvSpPr txBox="1"/>
          <p:nvPr/>
        </p:nvSpPr>
        <p:spPr>
          <a:xfrm>
            <a:off x="360044" y="894714"/>
            <a:ext cx="11393806" cy="4598036"/>
          </a:xfrm>
          <a:prstGeom prst="rect">
            <a:avLst/>
          </a:prstGeom>
          <a:noFill/>
        </p:spPr>
        <p:txBody>
          <a:bodyPr wrap="square" rtlCol="0" anchor="t">
            <a:noAutofit/>
          </a:bodyPr>
          <a:lstStyle/>
          <a:p>
            <a:endParaRPr lang="en-US" altLang="zh-CN" sz="2000" dirty="0">
              <a:solidFill>
                <a:srgbClr val="000000"/>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We propose E2OC, a new algorithm design paradigm that </a:t>
            </a:r>
            <a:r>
              <a:rPr kumimoji="1" lang="en-US" altLang="zh-CN" dirty="0">
                <a:latin typeface="Times New Roman" panose="02020603050405020304" pitchFamily="18" charset="0"/>
                <a:ea typeface="微软雅黑" panose="020B0503020204020204" charset="-122"/>
                <a:cs typeface="Times New Roman" panose="02020603050405020304" pitchFamily="18" charset="0"/>
              </a:rPr>
              <a:t>supports the </a:t>
            </a: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LLM-based </a:t>
            </a:r>
            <a:r>
              <a:rPr kumimoji="1" lang="en-US" altLang="zh-CN" b="1" dirty="0">
                <a:latin typeface="Times New Roman" panose="02020603050405020304" pitchFamily="18" charset="0"/>
                <a:ea typeface="微软雅黑" panose="020B0503020204020204" charset="-122"/>
                <a:cs typeface="Times New Roman" panose="02020603050405020304" pitchFamily="18" charset="0"/>
              </a:rPr>
              <a:t>co-evolution of design </a:t>
            </a:r>
            <a:r>
              <a:rPr kumimoji="1" lang="en-US" altLang="zh-CN" b="1" i="1" dirty="0">
                <a:latin typeface="Times New Roman" panose="02020603050405020304" pitchFamily="18" charset="0"/>
                <a:ea typeface="微软雅黑" panose="020B0503020204020204" charset="-122"/>
                <a:cs typeface="Times New Roman" panose="02020603050405020304" pitchFamily="18" charset="0"/>
              </a:rPr>
              <a:t>thoughts</a:t>
            </a:r>
            <a:r>
              <a:rPr kumimoji="1" lang="en-US" altLang="zh-CN" b="1" dirty="0">
                <a:latin typeface="Times New Roman" panose="02020603050405020304" pitchFamily="18" charset="0"/>
                <a:ea typeface="微软雅黑" panose="020B0503020204020204" charset="-122"/>
                <a:cs typeface="Times New Roman" panose="02020603050405020304" pitchFamily="18" charset="0"/>
              </a:rPr>
              <a:t> and </a:t>
            </a:r>
            <a:r>
              <a:rPr kumimoji="1" lang="en-US" altLang="zh-CN" b="1" i="1" dirty="0">
                <a:latin typeface="Times New Roman" panose="02020603050405020304" pitchFamily="18" charset="0"/>
                <a:ea typeface="微软雅黑" panose="020B0503020204020204" charset="-122"/>
                <a:cs typeface="Times New Roman" panose="02020603050405020304" pitchFamily="18" charset="0"/>
              </a:rPr>
              <a:t>codes</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 achieving automated design of multi-operators in MOEAs with significantly minimum hand-craft.</a:t>
            </a:r>
          </a:p>
          <a:p>
            <a:pPr marL="342900" indent="-342900">
              <a:buFont typeface="+mj-lt"/>
              <a:buAutoNum type="arabicPeriod"/>
            </a:pPr>
            <a:endPar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mj-lt"/>
              <a:buAutoNum type="arabicPeriod"/>
            </a:pP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We develop a </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multi-operator design strategy search mechanism </a:t>
            </a: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to progressively search different combinations of independent design thoughts after decoupling, exploring couplings between operators to guide evolutionary directions.</a:t>
            </a:r>
          </a:p>
          <a:p>
            <a:pPr marL="342900" indent="-342900">
              <a:buFont typeface="+mj-lt"/>
              <a:buAutoNum type="arabicPeriod"/>
            </a:pPr>
            <a:endPar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mj-lt"/>
              <a:buAutoNum type="arabicPeriod"/>
            </a:pP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We design an </a:t>
            </a:r>
            <a:r>
              <a:rPr kumimoji="1" lang="en-US" altLang="zh-CN" b="1" dirty="0">
                <a:solidFill>
                  <a:srgbClr val="000000"/>
                </a:solidFill>
                <a:latin typeface="Times New Roman" panose="02020603050405020304" pitchFamily="18" charset="0"/>
                <a:ea typeface="微软雅黑" panose="020B0503020204020204" charset="-122"/>
                <a:cs typeface="Times New Roman" panose="02020603050405020304" pitchFamily="18" charset="0"/>
              </a:rPr>
              <a:t>operator rotation design and evolution mechanism</a:t>
            </a: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 deeply exploring and exploiting design strategies to find optimal OCs. It also supports the flexible application of different state-of-the-art AHD methods for diverse and lightweight evaluation.</a:t>
            </a:r>
          </a:p>
          <a:p>
            <a:pPr marL="342900" indent="-342900">
              <a:buFont typeface="+mj-lt"/>
              <a:buAutoNum type="arabicPeriod"/>
            </a:pPr>
            <a:endPar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buFont typeface="+mj-lt"/>
              <a:buAutoNum type="arabicPeriod"/>
            </a:pP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We comprehensively evaluate E2OC on benchmarks of two widely studied MOPs. The results demonstrate that E2OC outperforms many existing AHD methods, such as EOH and </a:t>
            </a:r>
            <a:r>
              <a:rPr kumimoji="1" lang="en-US" altLang="zh-CN"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FunSearch</a:t>
            </a:r>
            <a:r>
              <a:rPr kumimoji="1"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 In two- or three-objective problems, E2OC brings significant enhancements in manually designed MOEAs. In particular, E2OC leverages the evolution of design strategies to achieve sustained enhancements in continuous investment of resources.</a:t>
            </a:r>
          </a:p>
        </p:txBody>
      </p:sp>
    </p:spTree>
    <p:custDataLst>
      <p:tags r:id="rId1"/>
    </p:custDataLst>
    <p:extLst>
      <p:ext uri="{BB962C8B-B14F-4D97-AF65-F5344CB8AC3E}">
        <p14:creationId xmlns:p14="http://schemas.microsoft.com/office/powerpoint/2010/main" val="245023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50036488,21581291,50029399,50027649,50048076,21589244],&quot;29&quot;:[50000283],&quot;65&quot;:[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83,&quot;left&quot;:55,&quot;top&quot;:102.85,&quot;width&quot;:587.5}"/>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72.55086614173223,&quot;left&quot;:327.6,&quot;top&quot;:46.859370078740156,&quot;width&quot;:601.2970078740158}"/>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66.4,&quot;left&quot;:15.85,&quot;top&quot;:83,&quot;width&quot;:517.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2806</Words>
  <Application>Microsoft Office PowerPoint</Application>
  <PresentationFormat>宽屏</PresentationFormat>
  <Paragraphs>383</Paragraphs>
  <Slides>27</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6" baseType="lpstr">
      <vt:lpstr>Arial</vt:lpstr>
      <vt:lpstr>Arial Black</vt:lpstr>
      <vt:lpstr>Calibri</vt:lpstr>
      <vt:lpstr>Cambria Math</vt:lpstr>
      <vt:lpstr>Times New Roman</vt:lpstr>
      <vt:lpstr>Wingdings</vt:lpstr>
      <vt:lpstr>WPS</vt:lpstr>
      <vt:lpstr>Microsoft Visio Drawing</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10446</dc:creator>
  <cp:lastModifiedBy>1044692679@qq.com</cp:lastModifiedBy>
  <cp:revision>437</cp:revision>
  <dcterms:created xsi:type="dcterms:W3CDTF">2019-06-19T02:08:00Z</dcterms:created>
  <dcterms:modified xsi:type="dcterms:W3CDTF">2025-10-21T08:23:18Z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0B9A8031CAB64F4DB97B989B948F7213_13</vt:lpwstr>
  </property>
</Properties>
</file>